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콘셉트 시각자료는 실제 현장 사진이 아닌 제안서용 이미지입니다.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최종 제안은 브랜드/시행사 미팅 이후 실비정산, 활동비, 성과보수, 권한 범위를 문서화한 후 진행해야 함.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사용자 제공 메모에서 상가를 파는 문제가 아니라 청라 주말 가족 외식 수요를 끌어오는 앵커 MD 유치 문제라는 핵심 논리를 반영.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IFEZ 인구수: 청라 116,246명(2026-03-31 기준). https://www.ifez.go.kr/main/intro/stats/population.do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청라 SK V1 분양정보 페이지: 주차대수 895대, 지하2층~지상10층, 근린생활시설 46호실. https://www.jisan-realmarket.com/ChonglaSKV1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신세계프라퍼티: 스타필드 청라는 2027년 준공, 2028년 오픈 목표. https://www.shinsegaeproperty.com/ko/propertysad/news/detail.do?idx=270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사용자 제공 메모의 A/B/C급 앵커 MD 전략을 10p 입점 제안서용으로 압축.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구체적인 RT 요율, TI 금액, 렌트프리 기간은 노출하지 않고 협의 프레임만 제시. 아이디어 보호 목적.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사용자 제공 메모의 입주자 혜택, 주말 무료주차, 상권광고 선행 논리를 반영.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사용자 제공 메모의 실비정산·활동권한·성과보수 구조와 자료 보호 기준을 반영.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7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storefront_fu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658368"/>
            <a:ext cx="5120640" cy="5074920"/>
          </a:xfrm>
          <a:prstGeom prst="rect">
            <a:avLst/>
          </a:prstGeom>
          <a:solidFill>
            <a:srgbClr val="0D1728">
              <a:alpha val="92000"/>
            </a:srgbClr>
          </a:solidFill>
          <a:ln w="12700">
            <a:solidFill>
              <a:srgbClr val="0D1728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68680" y="1024128"/>
            <a:ext cx="4480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SK V1 상업시설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841248" y="1572768"/>
            <a:ext cx="466344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테넌트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입점 제안서</a:t>
            </a:r>
            <a:endParaRPr lang="en-US" sz="3400" dirty="0"/>
          </a:p>
        </p:txBody>
      </p:sp>
      <p:sp>
        <p:nvSpPr>
          <p:cNvPr id="7" name="Shape 4"/>
          <p:cNvSpPr/>
          <p:nvPr/>
        </p:nvSpPr>
        <p:spPr>
          <a:xfrm>
            <a:off x="868680" y="3246120"/>
            <a:ext cx="1874520" cy="41148"/>
          </a:xfrm>
          <a:prstGeom prst="rect">
            <a:avLst/>
          </a:prstGeom>
          <a:solidFill>
            <a:srgbClr val="E97332"/>
          </a:solidFill>
          <a:ln w="12700">
            <a:solidFill>
              <a:srgbClr val="E97332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77824" y="3520440"/>
            <a:ext cx="4389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E8E4D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프리미엄 패밀리 외식 브랜드를 위한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E8E4D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상생 파트너십 제안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877824" y="4892040"/>
            <a:ext cx="4343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D6D2C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단순 임대가 아니라, 청라의 새로운 주말 외식 지도를 함께 만드는 제안입니다.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9509760" y="6336792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DBD6C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deck · 10 pages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7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storefront_fu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38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58368" y="512064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CLOSING MESSAGE</a:t>
            </a:r>
            <a:endParaRPr lang="en-US" sz="860" dirty="0"/>
          </a:p>
        </p:txBody>
      </p:sp>
      <p:sp>
        <p:nvSpPr>
          <p:cNvPr id="5" name="Text 2"/>
          <p:cNvSpPr/>
          <p:nvPr/>
        </p:nvSpPr>
        <p:spPr>
          <a:xfrm>
            <a:off x="658368" y="96012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브랜드에는 낮은 리스크를,</a:t>
            </a:r>
            <a:endParaRPr lang="en-US" sz="3100" dirty="0"/>
          </a:p>
          <a:p>
            <a:pPr indent="0" marL="0">
              <a:buNone/>
            </a:pPr>
            <a:r>
              <a:rPr lang="en-US" sz="31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SK V1에는 상권의 이유를.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94944" y="2240280"/>
            <a:ext cx="5989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F0E9D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“귀사의 브랜드 파워에, SK V1은 주차·공간·조건·마케팅을 더하겠습니다.”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13232" y="3072384"/>
            <a:ext cx="2011680" cy="41148"/>
          </a:xfrm>
          <a:prstGeom prst="rect">
            <a:avLst/>
          </a:prstGeom>
          <a:solidFill>
            <a:srgbClr val="E97332"/>
          </a:solidFill>
          <a:ln w="12700">
            <a:solidFill>
              <a:srgbClr val="E97332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232" y="3456432"/>
            <a:ext cx="1005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다음 액션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749808" y="3822192"/>
            <a:ext cx="5257800" cy="11887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20" dirty="0">
                <a:solidFill>
                  <a:srgbClr val="EAE4D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현장 호실·주차 운영 가능 범위 확인</a:t>
            </a:r>
            <a:endParaRPr lang="en-US" sz="1220" dirty="0"/>
          </a:p>
          <a:p>
            <a:r>
              <a:rPr lang="en-US" sz="1220" dirty="0">
                <a:solidFill>
                  <a:srgbClr val="EAE4D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브랜드 제안 가능 조건 1차 승인</a:t>
            </a:r>
            <a:endParaRPr lang="en-US" sz="1220" dirty="0"/>
          </a:p>
          <a:p>
            <a:r>
              <a:rPr lang="en-US" sz="1220" dirty="0">
                <a:solidFill>
                  <a:srgbClr val="EAE4D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60일 파일럿 TF 구성 및 보수 구조 협의</a:t>
            </a:r>
            <a:endParaRPr lang="en-US" sz="1220" dirty="0"/>
          </a:p>
          <a:p>
            <a:r>
              <a:rPr lang="en-US" sz="1220" dirty="0">
                <a:solidFill>
                  <a:srgbClr val="EAE4D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브랜드별 입점 제안서·접촉 리스트는 후속 문서로 분리</a:t>
            </a:r>
            <a:endParaRPr lang="en-US" sz="1220" dirty="0"/>
          </a:p>
        </p:txBody>
      </p:sp>
      <p:sp>
        <p:nvSpPr>
          <p:cNvPr id="10" name="Text 7"/>
          <p:cNvSpPr/>
          <p:nvPr/>
        </p:nvSpPr>
        <p:spPr>
          <a:xfrm>
            <a:off x="749808" y="5669280"/>
            <a:ext cx="4297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40" dirty="0">
                <a:solidFill>
                  <a:srgbClr val="D4CFC4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담당자: OOO  |  연락처: 010-XXXX-XXXX</a:t>
            </a:r>
            <a:endParaRPr lang="en-US" sz="1040" dirty="0"/>
          </a:p>
          <a:p>
            <a:pPr indent="0" marL="0">
              <a:buNone/>
            </a:pPr>
            <a:r>
              <a:rPr lang="en-US" sz="1040" dirty="0">
                <a:solidFill>
                  <a:srgbClr val="D4CFC4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소속: 청라 SK V1 상업시설 활성화 TF</a:t>
            </a:r>
            <a:endParaRPr lang="en-US" sz="1040" dirty="0"/>
          </a:p>
        </p:txBody>
      </p:sp>
      <p:sp>
        <p:nvSpPr>
          <p:cNvPr id="11" name="Text 8"/>
          <p:cNvSpPr/>
          <p:nvPr/>
        </p:nvSpPr>
        <p:spPr>
          <a:xfrm>
            <a:off x="658368" y="6336792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BFB7AA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근거자료: IFEZ 인구수, 청라 SK V1 분양정보, 신세계프라퍼티 스타필드 청라 보도자료, 사용자 제공 SKV1 활성화 메모</a:t>
            </a:r>
            <a:endParaRPr lang="en-US" sz="720" dirty="0"/>
          </a:p>
        </p:txBody>
      </p:sp>
      <p:sp>
        <p:nvSpPr>
          <p:cNvPr id="12" name="Text 9"/>
          <p:cNvSpPr/>
          <p:nvPr/>
        </p:nvSpPr>
        <p:spPr>
          <a:xfrm>
            <a:off x="11356848" y="6336792"/>
            <a:ext cx="3840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BFB7AA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10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exterior_righ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760" y="0"/>
            <a:ext cx="61081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80760" y="0"/>
            <a:ext cx="6108192" cy="6858000"/>
          </a:xfrm>
          <a:prstGeom prst="rect">
            <a:avLst/>
          </a:prstGeom>
          <a:solidFill>
            <a:srgbClr val="000000">
              <a:alpha val="6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66928" y="384048"/>
            <a:ext cx="2103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EXECUTIVE INTENT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566928" y="658368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기획 의도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85216" y="1170432"/>
            <a:ext cx="5257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상가를 먼저 파는 방식에서, 상권의 이유를 먼저 만드는 방식으로 전환합니다.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58368" y="18288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핵심 전환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58368" y="2240280"/>
            <a:ext cx="452628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“분양 먼저”가 아니라</a:t>
            </a:r>
            <a:endParaRPr lang="en-US" sz="2400" dirty="0"/>
          </a:p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“앵커 MD 먼저”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13232" y="3273552"/>
            <a:ext cx="4892040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4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지식산업센터 내부수요만으로는 주말 상권 형성에 한계</a:t>
            </a:r>
            <a:endParaRPr lang="en-US" sz="1420" dirty="0"/>
          </a:p>
          <a:p>
            <a:r>
              <a:rPr lang="en-US" sz="14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가족 외식·체험 수요를 끌어올 목적형 MD 필요</a:t>
            </a:r>
            <a:endParaRPr lang="en-US" sz="1420" dirty="0"/>
          </a:p>
          <a:p>
            <a:r>
              <a:rPr lang="en-US" sz="14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주차·공간·임대조건을 패키지화해 브랜드 입점 리스크를 낮춤</a:t>
            </a:r>
            <a:endParaRPr lang="en-US" sz="1420" dirty="0"/>
          </a:p>
          <a:p>
            <a:r>
              <a:rPr lang="en-US" sz="14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1개 유치 후 주변 점포 임대·분양 논리 강화</a:t>
            </a:r>
            <a:endParaRPr lang="en-US" sz="1420" dirty="0"/>
          </a:p>
        </p:txBody>
      </p:sp>
      <p:sp>
        <p:nvSpPr>
          <p:cNvPr id="10" name="Text 7"/>
          <p:cNvSpPr/>
          <p:nvPr/>
        </p:nvSpPr>
        <p:spPr>
          <a:xfrm>
            <a:off x="6720840" y="4864608"/>
            <a:ext cx="41605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제안의 한 줄 결론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720840" y="5166360"/>
            <a:ext cx="4297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SK V1은 “지산 상가”보다</a:t>
            </a:r>
            <a:endParaRPr lang="en-US" sz="2000" dirty="0"/>
          </a:p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“청라 주말 주차형 목적상권”으로</a:t>
            </a:r>
            <a:endParaRPr lang="en-US" sz="2000" dirty="0"/>
          </a:p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재정의해야 합니다.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13" name="Text 10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02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city_top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278892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2788920"/>
          </a:xfrm>
          <a:prstGeom prst="rect">
            <a:avLst/>
          </a:prstGeom>
          <a:solidFill>
            <a:srgbClr val="000000">
              <a:alpha val="52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85216" y="429768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MARKET OPPORTUNITY</a:t>
            </a:r>
            <a:endParaRPr lang="en-US" sz="860" dirty="0"/>
          </a:p>
        </p:txBody>
      </p:sp>
      <p:sp>
        <p:nvSpPr>
          <p:cNvPr id="5" name="Text 2"/>
          <p:cNvSpPr/>
          <p:nvPr/>
        </p:nvSpPr>
        <p:spPr>
          <a:xfrm>
            <a:off x="566928" y="804672"/>
            <a:ext cx="7498080" cy="8503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청라권 외식 수요는 커졌지만,</a:t>
            </a:r>
            <a:endParaRPr lang="en-US" sz="2500" dirty="0"/>
          </a:p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주말 가족 외식의 목적지는 아직 부족합니다.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85216" y="1892808"/>
            <a:ext cx="7498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E7E3D9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대형 외식 브랜드에게 필요한 것은 단순 유동인구가 아니라, 반복 방문 가능한 가족 단위 목적수요입니다.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58368" y="3456432"/>
            <a:ext cx="2103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116,246명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58368" y="4096512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인구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658368" y="4498848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IFEZ 2026.03.31 기준</a:t>
            </a:r>
            <a:endParaRPr lang="en-US" sz="780" dirty="0"/>
          </a:p>
        </p:txBody>
      </p:sp>
      <p:sp>
        <p:nvSpPr>
          <p:cNvPr id="10" name="Text 7"/>
          <p:cNvSpPr/>
          <p:nvPr/>
        </p:nvSpPr>
        <p:spPr>
          <a:xfrm>
            <a:off x="2971800" y="3456432"/>
            <a:ext cx="2103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3040·가족</a:t>
            </a:r>
            <a:endParaRPr lang="en-US" sz="2600" dirty="0"/>
          </a:p>
        </p:txBody>
      </p:sp>
      <p:sp>
        <p:nvSpPr>
          <p:cNvPr id="11" name="Text 8"/>
          <p:cNvSpPr/>
          <p:nvPr/>
        </p:nvSpPr>
        <p:spPr>
          <a:xfrm>
            <a:off x="2971800" y="4096512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주말 외식 핵심 타깃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2971800" y="4498848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자녀 동반·기념일 식사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5285232" y="3456432"/>
            <a:ext cx="21031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5~10분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5285232" y="4096512"/>
            <a:ext cx="2103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차량 접근권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5285232" y="4498848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주거권 흡수 가정</a:t>
            </a:r>
            <a:endParaRPr lang="en-US" sz="780" dirty="0"/>
          </a:p>
        </p:txBody>
      </p:sp>
      <p:sp>
        <p:nvSpPr>
          <p:cNvPr id="16" name="Text 13"/>
          <p:cNvSpPr/>
          <p:nvPr/>
        </p:nvSpPr>
        <p:spPr>
          <a:xfrm>
            <a:off x="8229600" y="327355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공급의 공백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8247888" y="3703320"/>
            <a:ext cx="2834640" cy="15727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5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대형 패밀리레스토랑형 앵커 부재</a:t>
            </a:r>
            <a:endParaRPr lang="en-US" sz="1250" dirty="0"/>
          </a:p>
          <a:p>
            <a:r>
              <a:rPr lang="en-US" sz="125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중심 상권 주차 대기·혼잡 피로</a:t>
            </a:r>
            <a:endParaRPr lang="en-US" sz="1250" dirty="0"/>
          </a:p>
          <a:p>
            <a:r>
              <a:rPr lang="en-US" sz="125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주말 외식 수요의 타 지역 이동</a:t>
            </a:r>
            <a:endParaRPr lang="en-US" sz="1250" dirty="0"/>
          </a:p>
          <a:p>
            <a:r>
              <a:rPr lang="en-US" sz="125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내부에 “여유로운 식사” 포지션 필요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594360" y="6236208"/>
            <a:ext cx="5120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출처: IFEZ 인구수 페이지, 2026-03-31 기준</a:t>
            </a:r>
            <a:endParaRPr lang="en-US" sz="750" dirty="0"/>
          </a:p>
        </p:txBody>
      </p:sp>
      <p:sp>
        <p:nvSpPr>
          <p:cNvPr id="19" name="Text 16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20" name="Text 17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03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84048"/>
            <a:ext cx="2103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SITE WEAPON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58368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SK V1의 무기: 주차와 공간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85216" y="1170432"/>
            <a:ext cx="5257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패밀리 외식 브랜드는 “들어오기 쉬운 매장”보다 “다시 오기 편한 매장”이 강합니다.</a:t>
            </a:r>
            <a:endParaRPr lang="en-US" sz="1150" dirty="0"/>
          </a:p>
        </p:txBody>
      </p:sp>
      <p:pic>
        <p:nvPicPr>
          <p:cNvPr id="5" name="Image 0" descr="/mnt/data/ppt_assets/exterior_box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600200"/>
            <a:ext cx="5166360" cy="395935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94360" y="5074920"/>
            <a:ext cx="5166360" cy="484632"/>
          </a:xfrm>
          <a:prstGeom prst="rect">
            <a:avLst/>
          </a:prstGeom>
          <a:solidFill>
            <a:srgbClr val="0D1728">
              <a:alpha val="85000"/>
            </a:srgbClr>
          </a:solidFill>
          <a:ln w="12700">
            <a:solidFill>
              <a:srgbClr val="0D1728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04672" y="5239512"/>
            <a:ext cx="4206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visual · 주차형 목적상권 이미지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6446520" y="1755648"/>
            <a:ext cx="1828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895대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8549640" y="1920240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주차대수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92240" y="2505456"/>
            <a:ext cx="431596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법정 대비 205.61% 수준으로 제시된 주차 인프라가 핵심 설득 포인트입니다.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492240" y="3163824"/>
            <a:ext cx="4160520" cy="41148"/>
          </a:xfrm>
          <a:prstGeom prst="rect">
            <a:avLst/>
          </a:prstGeom>
          <a:solidFill>
            <a:srgbClr val="608B72"/>
          </a:solidFill>
          <a:ln w="12700">
            <a:solidFill>
              <a:srgbClr val="608B72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0528" y="3520440"/>
            <a:ext cx="4434840" cy="171907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3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주말 지식산업센터 유휴 주차를 외식 목적수요로 전환</a:t>
            </a:r>
            <a:endParaRPr lang="en-US" sz="1320" dirty="0"/>
          </a:p>
          <a:p>
            <a:r>
              <a:rPr lang="en-US" sz="13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대형 외식 브랜드가 두려워하는 초기 방문장벽 완화</a:t>
            </a:r>
            <a:endParaRPr lang="en-US" sz="1320" dirty="0"/>
          </a:p>
          <a:p>
            <a:r>
              <a:rPr lang="en-US" sz="13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“주차가 편해서 다시 오는 매장”이라는 차별 포지션 확보</a:t>
            </a:r>
            <a:endParaRPr lang="en-US" sz="1320" dirty="0"/>
          </a:p>
          <a:p>
            <a:r>
              <a:rPr lang="en-US" sz="13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동일 상권 내 타 외식 매장 대비 고객 경험 우위 가능</a:t>
            </a:r>
            <a:endParaRPr lang="en-US" sz="1320" dirty="0"/>
          </a:p>
        </p:txBody>
      </p:sp>
      <p:sp>
        <p:nvSpPr>
          <p:cNvPr id="13" name="Text 10"/>
          <p:cNvSpPr/>
          <p:nvPr/>
        </p:nvSpPr>
        <p:spPr>
          <a:xfrm>
            <a:off x="594360" y="6236208"/>
            <a:ext cx="7132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출처: 청라 SK V1 분양정보 페이지 — 주차 895대, 근린생활시설 46호실 등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15" name="Text 12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04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7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city_fu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44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21792" y="475488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GOLDEN TIME</a:t>
            </a:r>
            <a:endParaRPr lang="en-US" sz="860" dirty="0"/>
          </a:p>
        </p:txBody>
      </p:sp>
      <p:sp>
        <p:nvSpPr>
          <p:cNvPr id="5" name="Text 2"/>
          <p:cNvSpPr/>
          <p:nvPr/>
        </p:nvSpPr>
        <p:spPr>
          <a:xfrm>
            <a:off x="621792" y="868680"/>
            <a:ext cx="758952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스타필드 청라 개장 전,</a:t>
            </a:r>
            <a:endParaRPr lang="en-US" sz="2800" dirty="0"/>
          </a:p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외식 목적지를 먼저 선점해야 합니다.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58368" y="2057400"/>
            <a:ext cx="75895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E5E0D4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2027년 준공 · 2028년 오픈 목표의 대형 집객시설이 들어오기 전까지가 SK V1의 포지셔닝 골든타임입니다.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914400" y="3703320"/>
            <a:ext cx="1234440" cy="502920"/>
          </a:xfrm>
          <a:prstGeom prst="roundRect">
            <a:avLst>
              <a:gd name="adj" fmla="val 21818"/>
            </a:avLst>
          </a:prstGeom>
          <a:solidFill>
            <a:srgbClr val="E97332"/>
          </a:solidFill>
          <a:ln w="12700">
            <a:solidFill>
              <a:srgbClr val="E97332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7552" y="3739896"/>
            <a:ext cx="1088136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2026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794760" y="3703320"/>
            <a:ext cx="1234440" cy="502920"/>
          </a:xfrm>
          <a:prstGeom prst="roundRect">
            <a:avLst>
              <a:gd name="adj" fmla="val 21818"/>
            </a:avLst>
          </a:prstGeom>
          <a:solidFill>
            <a:srgbClr val="F8F4EA"/>
          </a:solidFill>
          <a:ln w="12700">
            <a:solidFill>
              <a:srgbClr val="F8F4EA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867912" y="3739896"/>
            <a:ext cx="1088136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2027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675120" y="3703320"/>
            <a:ext cx="1234440" cy="502920"/>
          </a:xfrm>
          <a:prstGeom prst="roundRect">
            <a:avLst>
              <a:gd name="adj" fmla="val 21818"/>
            </a:avLst>
          </a:prstGeom>
          <a:solidFill>
            <a:srgbClr val="608B72"/>
          </a:solidFill>
          <a:ln w="12700">
            <a:solidFill>
              <a:srgbClr val="608B72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748272" y="3739896"/>
            <a:ext cx="1088136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2028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2240280" y="3941064"/>
            <a:ext cx="1417320" cy="41148"/>
          </a:xfrm>
          <a:prstGeom prst="rect">
            <a:avLst/>
          </a:prstGeom>
          <a:solidFill>
            <a:srgbClr val="F8F4EA"/>
          </a:solidFill>
          <a:ln w="12700">
            <a:solidFill>
              <a:srgbClr val="F8F4EA">
                <a:alpha val="0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120640" y="3941064"/>
            <a:ext cx="1417320" cy="41148"/>
          </a:xfrm>
          <a:prstGeom prst="rect">
            <a:avLst/>
          </a:prstGeom>
          <a:solidFill>
            <a:srgbClr val="F8F4EA"/>
          </a:solidFill>
          <a:ln w="12700">
            <a:solidFill>
              <a:srgbClr val="F8F4EA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5800" y="4443984"/>
            <a:ext cx="1737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MD 유치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파일럿 실행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520440" y="4443984"/>
            <a:ext cx="17830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상권 이미지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선점·반복방문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382512" y="4443984"/>
            <a:ext cx="1828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스타필드 이후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보조·전문상권화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9144000" y="365760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전략 메시지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9144000" y="4050792"/>
            <a:ext cx="2212848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4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“대형몰과 정면승부가 아니라</a:t>
            </a:r>
            <a:endParaRPr lang="en-US" sz="1340" dirty="0"/>
          </a:p>
          <a:p>
            <a:pPr indent="0" marL="0">
              <a:buNone/>
            </a:pPr>
            <a:r>
              <a:rPr lang="en-US" sz="134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먼저 익숙한 주말 외식 습관을</a:t>
            </a:r>
            <a:endParaRPr lang="en-US" sz="1340" dirty="0"/>
          </a:p>
          <a:p>
            <a:pPr indent="0" marL="0">
              <a:buNone/>
            </a:pPr>
            <a:r>
              <a:rPr lang="en-US" sz="134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SK V1에 심는 전략”</a:t>
            </a:r>
            <a:endParaRPr lang="en-US" sz="1340" dirty="0"/>
          </a:p>
        </p:txBody>
      </p:sp>
      <p:sp>
        <p:nvSpPr>
          <p:cNvPr id="20" name="Text 17"/>
          <p:cNvSpPr/>
          <p:nvPr/>
        </p:nvSpPr>
        <p:spPr>
          <a:xfrm>
            <a:off x="621792" y="6236208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CFC9B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출처: 신세계프라퍼티 보도자료 — 스타필드 청라 2027년 준공, 2028년 오픈 목표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22" name="Text 19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05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restaurant_lef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rgbClr val="000000">
              <a:alpha val="82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144768" y="475488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ANCHOR MD</a:t>
            </a:r>
            <a:endParaRPr lang="en-US" sz="860" dirty="0"/>
          </a:p>
        </p:txBody>
      </p:sp>
      <p:sp>
        <p:nvSpPr>
          <p:cNvPr id="5" name="Text 2"/>
          <p:cNvSpPr/>
          <p:nvPr/>
        </p:nvSpPr>
        <p:spPr>
          <a:xfrm>
            <a:off x="6144768" y="850392"/>
            <a:ext cx="4983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패밀리레스토랑급</a:t>
            </a:r>
            <a:endParaRPr lang="en-US" sz="2500" dirty="0"/>
          </a:p>
          <a:p>
            <a:pPr indent="0" marL="0">
              <a:buNone/>
            </a:pPr>
            <a:r>
              <a:rPr lang="en-US" sz="2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테넌트 유치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172200" y="1865376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단일 브랜드가 아니라, 상권 성격을 바꾸는 “점화 장치”가 필요합니다.</a:t>
            </a:r>
            <a:endParaRPr lang="en-US" sz="1120" dirty="0"/>
          </a:p>
        </p:txBody>
      </p:sp>
      <p:sp>
        <p:nvSpPr>
          <p:cNvPr id="7" name="Text 4"/>
          <p:cNvSpPr/>
          <p:nvPr/>
        </p:nvSpPr>
        <p:spPr>
          <a:xfrm>
            <a:off x="6199632" y="2514600"/>
            <a:ext cx="960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A급 목표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7242048" y="2487168"/>
            <a:ext cx="3383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아웃백 · 빕스 · 애슐리퀸즈 · 매드포갈릭급</a:t>
            </a:r>
            <a:endParaRPr lang="en-US" sz="1320" dirty="0"/>
          </a:p>
        </p:txBody>
      </p:sp>
      <p:sp>
        <p:nvSpPr>
          <p:cNvPr id="9" name="Shape 6"/>
          <p:cNvSpPr/>
          <p:nvPr/>
        </p:nvSpPr>
        <p:spPr>
          <a:xfrm>
            <a:off x="6199632" y="2852928"/>
            <a:ext cx="452628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199632" y="3163824"/>
            <a:ext cx="960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B급 현실안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7388352" y="3127248"/>
            <a:ext cx="360273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라라코스트 · 서가앤쿡 · 대형 샤브샤브 · 브런치 카페</a:t>
            </a:r>
            <a:endParaRPr lang="en-US" sz="1320" dirty="0"/>
          </a:p>
        </p:txBody>
      </p:sp>
      <p:sp>
        <p:nvSpPr>
          <p:cNvPr id="12" name="Shape 9"/>
          <p:cNvSpPr/>
          <p:nvPr/>
        </p:nvSpPr>
        <p:spPr>
          <a:xfrm>
            <a:off x="6199632" y="3493008"/>
            <a:ext cx="452628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199632" y="3803904"/>
            <a:ext cx="1005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C급 보완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7242048" y="376732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이국음식 · 키즈 동반 식당 · 베이커리 · 체험형 로컬 맛집</a:t>
            </a:r>
            <a:endParaRPr lang="en-US" sz="1320" dirty="0"/>
          </a:p>
        </p:txBody>
      </p:sp>
      <p:sp>
        <p:nvSpPr>
          <p:cNvPr id="15" name="Text 12"/>
          <p:cNvSpPr/>
          <p:nvPr/>
        </p:nvSpPr>
        <p:spPr>
          <a:xfrm>
            <a:off x="6199632" y="4736592"/>
            <a:ext cx="1005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608B7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추천 조합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6199632" y="5047488"/>
            <a:ext cx="4480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4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A급 1개 목표 + B급 1개 현실 유치 + C급 2~3개 보완</a:t>
            </a:r>
            <a:endParaRPr lang="en-US" sz="1640" dirty="0"/>
          </a:p>
        </p:txBody>
      </p:sp>
      <p:sp>
        <p:nvSpPr>
          <p:cNvPr id="17" name="Text 14"/>
          <p:cNvSpPr/>
          <p:nvPr/>
        </p:nvSpPr>
        <p:spPr>
          <a:xfrm>
            <a:off x="6172200" y="6510528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18" name="Text 15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06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84048"/>
            <a:ext cx="2103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PARTNERSHIP OFFER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58368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입점 제안 조건의 방향성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85216" y="1170432"/>
            <a:ext cx="5257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확정 조건이 아니라, 브랜드 미팅에서 협상 가능한 패키지로 제시합니다.</a:t>
            </a:r>
            <a:endParaRPr lang="en-US" sz="1150" dirty="0"/>
          </a:p>
        </p:txBody>
      </p:sp>
      <p:pic>
        <p:nvPicPr>
          <p:cNvPr id="5" name="Image 0" descr="/mnt/data/ppt_assets/documents_righ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840" y="0"/>
            <a:ext cx="5468112" cy="6858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720840" y="0"/>
            <a:ext cx="5468112" cy="6858000"/>
          </a:xfrm>
          <a:prstGeom prst="rect">
            <a:avLst/>
          </a:prstGeom>
          <a:solidFill>
            <a:srgbClr val="000000">
              <a:alpha val="76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69480" y="5074920"/>
            <a:ext cx="356616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초기 리스크는 낮추고,</a:t>
            </a:r>
            <a:endParaRPr lang="en-US" sz="1800" dirty="0"/>
          </a:p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상권 안착 가능성은 높입니다.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58368" y="171907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① RT / 수수료 매장</a:t>
            </a:r>
            <a:endParaRPr lang="en-US" sz="1220" dirty="0"/>
          </a:p>
        </p:txBody>
      </p:sp>
      <p:sp>
        <p:nvSpPr>
          <p:cNvPr id="9" name="Text 6"/>
          <p:cNvSpPr/>
          <p:nvPr/>
        </p:nvSpPr>
        <p:spPr>
          <a:xfrm>
            <a:off x="2788920" y="1700784"/>
            <a:ext cx="3154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고정임대료 부담을 낮추고 매출 연동형 구조 검토</a:t>
            </a:r>
            <a:endParaRPr lang="en-US" sz="1180" dirty="0"/>
          </a:p>
        </p:txBody>
      </p:sp>
      <p:sp>
        <p:nvSpPr>
          <p:cNvPr id="10" name="Shape 7"/>
          <p:cNvSpPr/>
          <p:nvPr/>
        </p:nvSpPr>
        <p:spPr>
          <a:xfrm>
            <a:off x="658368" y="2157984"/>
            <a:ext cx="525780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" y="249631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② TI / 인테리어 지원</a:t>
            </a:r>
            <a:endParaRPr lang="en-US" sz="1220" dirty="0"/>
          </a:p>
        </p:txBody>
      </p:sp>
      <p:sp>
        <p:nvSpPr>
          <p:cNvPr id="12" name="Text 9"/>
          <p:cNvSpPr/>
          <p:nvPr/>
        </p:nvSpPr>
        <p:spPr>
          <a:xfrm>
            <a:off x="2788920" y="2478024"/>
            <a:ext cx="3154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평형·브랜드 등급별 공사비 지원 또는 분할 상환 검토</a:t>
            </a:r>
            <a:endParaRPr lang="en-US" sz="1180" dirty="0"/>
          </a:p>
        </p:txBody>
      </p:sp>
      <p:sp>
        <p:nvSpPr>
          <p:cNvPr id="13" name="Shape 10"/>
          <p:cNvSpPr/>
          <p:nvPr/>
        </p:nvSpPr>
        <p:spPr>
          <a:xfrm>
            <a:off x="658368" y="2935224"/>
            <a:ext cx="525780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8368" y="327355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③ Rent-Free</a:t>
            </a:r>
            <a:endParaRPr lang="en-US" sz="1220" dirty="0"/>
          </a:p>
        </p:txBody>
      </p:sp>
      <p:sp>
        <p:nvSpPr>
          <p:cNvPr id="15" name="Text 12"/>
          <p:cNvSpPr/>
          <p:nvPr/>
        </p:nvSpPr>
        <p:spPr>
          <a:xfrm>
            <a:off x="2788920" y="3255264"/>
            <a:ext cx="3154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상권 안착 기간을 고려한 렌트프리·감면 조건 협의</a:t>
            </a:r>
            <a:endParaRPr lang="en-US" sz="1180" dirty="0"/>
          </a:p>
        </p:txBody>
      </p:sp>
      <p:sp>
        <p:nvSpPr>
          <p:cNvPr id="16" name="Shape 13"/>
          <p:cNvSpPr/>
          <p:nvPr/>
        </p:nvSpPr>
        <p:spPr>
          <a:xfrm>
            <a:off x="658368" y="3712464"/>
            <a:ext cx="525780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8368" y="4050792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④ 독점 MD</a:t>
            </a:r>
            <a:endParaRPr lang="en-US" sz="1220" dirty="0"/>
          </a:p>
        </p:txBody>
      </p:sp>
      <p:sp>
        <p:nvSpPr>
          <p:cNvPr id="18" name="Text 15"/>
          <p:cNvSpPr/>
          <p:nvPr/>
        </p:nvSpPr>
        <p:spPr>
          <a:xfrm>
            <a:off x="2788920" y="4032504"/>
            <a:ext cx="3154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동일 업종 중복 입점 제한으로 앵커 지위 보호</a:t>
            </a:r>
            <a:endParaRPr lang="en-US" sz="1180" dirty="0"/>
          </a:p>
        </p:txBody>
      </p:sp>
      <p:sp>
        <p:nvSpPr>
          <p:cNvPr id="19" name="Shape 16"/>
          <p:cNvSpPr/>
          <p:nvPr/>
        </p:nvSpPr>
        <p:spPr>
          <a:xfrm>
            <a:off x="658368" y="4489704"/>
            <a:ext cx="525780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58368" y="521208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주의 문구</a:t>
            </a:r>
            <a:endParaRPr lang="en-US" sz="860" dirty="0"/>
          </a:p>
        </p:txBody>
      </p:sp>
      <p:sp>
        <p:nvSpPr>
          <p:cNvPr id="21" name="Text 18"/>
          <p:cNvSpPr/>
          <p:nvPr/>
        </p:nvSpPr>
        <p:spPr>
          <a:xfrm>
            <a:off x="658368" y="5468112"/>
            <a:ext cx="5285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구체 금액·요율·기간은 브랜드 등급, 전용면적, 입점 호실, 시행사 승인 여부에 따라 별도 협상합니다.</a:t>
            </a:r>
            <a:endParaRPr lang="en-US" sz="1020" dirty="0"/>
          </a:p>
        </p:txBody>
      </p:sp>
      <p:sp>
        <p:nvSpPr>
          <p:cNvPr id="22" name="Text 19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23" name="Text 20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07</a:t>
            </a: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pt_assets/meeting_left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4924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349240" cy="6858000"/>
          </a:xfrm>
          <a:prstGeom prst="rect">
            <a:avLst/>
          </a:prstGeom>
          <a:solidFill>
            <a:srgbClr val="000000">
              <a:alpha val="72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897880" y="475488"/>
            <a:ext cx="2103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GO-TO-MARKET</a:t>
            </a:r>
            <a:endParaRPr lang="en-US" sz="860" dirty="0"/>
          </a:p>
        </p:txBody>
      </p:sp>
      <p:sp>
        <p:nvSpPr>
          <p:cNvPr id="5" name="Text 2"/>
          <p:cNvSpPr/>
          <p:nvPr/>
        </p:nvSpPr>
        <p:spPr>
          <a:xfrm>
            <a:off x="5897880" y="841248"/>
            <a:ext cx="5074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시행사 주도 마케팅과</a:t>
            </a:r>
            <a:endParaRPr lang="en-US" sz="2500" dirty="0"/>
          </a:p>
          <a:p>
            <a:pPr indent="0" marL="0">
              <a:buNone/>
            </a:pPr>
            <a:r>
              <a:rPr lang="en-US" sz="25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입주사 연계 매출 방어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925312" y="1874520"/>
            <a:ext cx="4709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앵커 브랜드의 초기 매출을 방어하기 위해 상권광고와 내부수요 프로모션을 동시에 가동합니다.</a:t>
            </a:r>
            <a:endParaRPr lang="en-US" sz="1120" dirty="0"/>
          </a:p>
        </p:txBody>
      </p:sp>
      <p:sp>
        <p:nvSpPr>
          <p:cNvPr id="7" name="Text 4"/>
          <p:cNvSpPr/>
          <p:nvPr/>
        </p:nvSpPr>
        <p:spPr>
          <a:xfrm>
            <a:off x="5961888" y="2633472"/>
            <a:ext cx="4892040" cy="193852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28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청라 맘카페·인스타그램·로컬 숏폼 중심 오픈 캠페인</a:t>
            </a:r>
            <a:endParaRPr lang="en-US" sz="1280" dirty="0"/>
          </a:p>
          <a:p>
            <a:r>
              <a:rPr lang="en-US" sz="128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외벽 현수막·엘리베이터 영상·단지 내 고정 노출</a:t>
            </a:r>
            <a:endParaRPr lang="en-US" sz="1280" dirty="0"/>
          </a:p>
          <a:p>
            <a:r>
              <a:rPr lang="en-US" sz="128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입주기업 사원증 할인 / 평일 점심·회식 제휴</a:t>
            </a:r>
            <a:endParaRPr lang="en-US" sz="1280" dirty="0"/>
          </a:p>
          <a:p>
            <a:r>
              <a:rPr lang="en-US" sz="128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무료주차 인증, 가족세트, 스탬프 투어로 주변 점포 순환</a:t>
            </a:r>
            <a:endParaRPr lang="en-US" sz="1280" dirty="0"/>
          </a:p>
          <a:p>
            <a:r>
              <a:rPr lang="en-US" sz="128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상권 광고 선행 → 방문자 증가 → 잔여 상가 분양·임대 후행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5961888" y="5084064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08B7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핵심 원칙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961888" y="5376672"/>
            <a:ext cx="4480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분양광고보다 먼저 “상권 이용자 광고”를 집행해야 합니다.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5961888" y="6510528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11" name="Text 8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08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84048"/>
            <a:ext cx="2103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60-DAY PILOT</a:t>
            </a:r>
            <a:endParaRPr lang="en-US" sz="850" dirty="0"/>
          </a:p>
        </p:txBody>
      </p:sp>
      <p:sp>
        <p:nvSpPr>
          <p:cNvPr id="3" name="Text 1"/>
          <p:cNvSpPr/>
          <p:nvPr/>
        </p:nvSpPr>
        <p:spPr>
          <a:xfrm>
            <a:off x="566928" y="658368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60일 파일럿 실행 로드맵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85216" y="1170432"/>
            <a:ext cx="5257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세부 브랜드 접촉 리스트는 조건 협의 후 제공하는 구조가 안전합니다.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685800" y="1865376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1~7일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758952" y="2212848"/>
            <a:ext cx="1353312" cy="502920"/>
          </a:xfrm>
          <a:prstGeom prst="roundRect">
            <a:avLst>
              <a:gd name="adj" fmla="val 18182"/>
            </a:avLst>
          </a:prstGeom>
          <a:solidFill>
            <a:srgbClr val="E97332"/>
          </a:solidFill>
          <a:ln w="12700">
            <a:solidFill>
              <a:srgbClr val="E97332">
                <a:alpha val="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86384" y="235915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자료 정리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67512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호실·주차·면적·임대조건</a:t>
            </a:r>
            <a:endParaRPr lang="en-US" sz="980" dirty="0"/>
          </a:p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현장 실사 및 제안서 보완</a:t>
            </a:r>
            <a:endParaRPr lang="en-US" sz="980" dirty="0"/>
          </a:p>
        </p:txBody>
      </p:sp>
      <p:sp>
        <p:nvSpPr>
          <p:cNvPr id="9" name="Shape 7"/>
          <p:cNvSpPr/>
          <p:nvPr/>
        </p:nvSpPr>
        <p:spPr>
          <a:xfrm>
            <a:off x="2258568" y="2450592"/>
            <a:ext cx="59436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843784" y="1865376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8~15일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916936" y="2212848"/>
            <a:ext cx="1353312" cy="502920"/>
          </a:xfrm>
          <a:prstGeom prst="roundRect">
            <a:avLst>
              <a:gd name="adj" fmla="val 18182"/>
            </a:avLst>
          </a:prstGeom>
          <a:solidFill>
            <a:srgbClr val="142033"/>
          </a:solidFill>
          <a:ln w="12700">
            <a:solidFill>
              <a:srgbClr val="142033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44368" y="235915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타깃 선별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2825496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A/B/C급 앵커 후보군</a:t>
            </a:r>
            <a:endParaRPr lang="en-US" sz="980" dirty="0"/>
          </a:p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우선순위 정리</a:t>
            </a:r>
            <a:endParaRPr lang="en-US" sz="980" dirty="0"/>
          </a:p>
        </p:txBody>
      </p:sp>
      <p:sp>
        <p:nvSpPr>
          <p:cNvPr id="14" name="Shape 12"/>
          <p:cNvSpPr/>
          <p:nvPr/>
        </p:nvSpPr>
        <p:spPr>
          <a:xfrm>
            <a:off x="4416552" y="2450592"/>
            <a:ext cx="59436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001768" y="1865376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16~30일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5074920" y="2212848"/>
            <a:ext cx="1353312" cy="502920"/>
          </a:xfrm>
          <a:prstGeom prst="roundRect">
            <a:avLst>
              <a:gd name="adj" fmla="val 18182"/>
            </a:avLst>
          </a:prstGeom>
          <a:solidFill>
            <a:srgbClr val="142033"/>
          </a:solidFill>
          <a:ln w="12700">
            <a:solidFill>
              <a:srgbClr val="142033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102352" y="235915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입점 타진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983480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브랜드 본사·가맹점주</a:t>
            </a:r>
            <a:endParaRPr lang="en-US" sz="980" dirty="0"/>
          </a:p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접촉 및 니즈 확인</a:t>
            </a:r>
            <a:endParaRPr lang="en-US" sz="980" dirty="0"/>
          </a:p>
        </p:txBody>
      </p:sp>
      <p:sp>
        <p:nvSpPr>
          <p:cNvPr id="19" name="Shape 17"/>
          <p:cNvSpPr/>
          <p:nvPr/>
        </p:nvSpPr>
        <p:spPr>
          <a:xfrm>
            <a:off x="6574536" y="2450592"/>
            <a:ext cx="59436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159752" y="1865376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31~45일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7232904" y="2212848"/>
            <a:ext cx="1353312" cy="502920"/>
          </a:xfrm>
          <a:prstGeom prst="roundRect">
            <a:avLst>
              <a:gd name="adj" fmla="val 18182"/>
            </a:avLst>
          </a:prstGeom>
          <a:solidFill>
            <a:srgbClr val="142033"/>
          </a:solidFill>
          <a:ln w="12700">
            <a:solidFill>
              <a:srgbClr val="142033">
                <a:alpha val="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260336" y="235915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조건 협상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7141464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RT·TI·렌트프리·독점</a:t>
            </a:r>
            <a:endParaRPr lang="en-US" sz="980" dirty="0"/>
          </a:p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조건 범위 조율</a:t>
            </a:r>
            <a:endParaRPr lang="en-US" sz="980" dirty="0"/>
          </a:p>
        </p:txBody>
      </p:sp>
      <p:sp>
        <p:nvSpPr>
          <p:cNvPr id="24" name="Shape 22"/>
          <p:cNvSpPr/>
          <p:nvPr/>
        </p:nvSpPr>
        <p:spPr>
          <a:xfrm>
            <a:off x="8732520" y="2450592"/>
            <a:ext cx="594360" cy="41148"/>
          </a:xfrm>
          <a:prstGeom prst="rect">
            <a:avLst/>
          </a:prstGeom>
          <a:solidFill>
            <a:srgbClr val="D7D3C8"/>
          </a:solidFill>
          <a:ln w="12700">
            <a:solidFill>
              <a:srgbClr val="D7D3C8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317736" y="1865376"/>
            <a:ext cx="1508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46~60일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9390888" y="2212848"/>
            <a:ext cx="1353312" cy="502920"/>
          </a:xfrm>
          <a:prstGeom prst="roundRect">
            <a:avLst>
              <a:gd name="adj" fmla="val 18182"/>
            </a:avLst>
          </a:prstGeom>
          <a:solidFill>
            <a:srgbClr val="142033"/>
          </a:solidFill>
          <a:ln w="12700">
            <a:solidFill>
              <a:srgbClr val="142033">
                <a:alpha val="0"/>
              </a:srgbClr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418320" y="235915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MOU/실행안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9299448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후보 브랜드 실사·MOU</a:t>
            </a:r>
            <a:endParaRPr lang="en-US" sz="980" dirty="0"/>
          </a:p>
          <a:p>
            <a:pPr algn="ctr" indent="0" marL="0">
              <a:buNone/>
            </a:pPr>
            <a:r>
              <a:rPr lang="en-US" sz="980" dirty="0">
                <a:solidFill>
                  <a:srgbClr val="7A7F87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오픈 마케팅 설계</a:t>
            </a:r>
            <a:endParaRPr lang="en-US" sz="980" dirty="0"/>
          </a:p>
        </p:txBody>
      </p:sp>
      <p:sp>
        <p:nvSpPr>
          <p:cNvPr id="29" name="Text 27"/>
          <p:cNvSpPr/>
          <p:nvPr/>
        </p:nvSpPr>
        <p:spPr>
          <a:xfrm>
            <a:off x="713232" y="47548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608B7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선행 협의 필요 조건</a:t>
            </a:r>
            <a:endParaRPr lang="en-US" sz="1150" dirty="0"/>
          </a:p>
        </p:txBody>
      </p:sp>
      <p:sp>
        <p:nvSpPr>
          <p:cNvPr id="30" name="Text 28"/>
          <p:cNvSpPr/>
          <p:nvPr/>
        </p:nvSpPr>
        <p:spPr>
          <a:xfrm>
            <a:off x="749808" y="5120640"/>
            <a:ext cx="4892040" cy="80467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공식 MD 유치 권한 / 브랜드 제안 명의</a:t>
            </a:r>
            <a:endParaRPr lang="en-US" sz="1120" dirty="0"/>
          </a:p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실비·활동비·성과보수 기준</a:t>
            </a:r>
            <a:endParaRPr lang="en-US" sz="1120" dirty="0"/>
          </a:p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렌트프리·TI·RT 제안 가능 범위</a:t>
            </a:r>
            <a:endParaRPr lang="en-US" sz="1120" dirty="0"/>
          </a:p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주차·홍보·입주사 프로모션 운영 권한</a:t>
            </a:r>
            <a:endParaRPr lang="en-US" sz="1120" dirty="0"/>
          </a:p>
        </p:txBody>
      </p:sp>
      <p:sp>
        <p:nvSpPr>
          <p:cNvPr id="31" name="Text 29"/>
          <p:cNvSpPr/>
          <p:nvPr/>
        </p:nvSpPr>
        <p:spPr>
          <a:xfrm>
            <a:off x="6629400" y="47548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E97332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세부자료 보호 기준</a:t>
            </a:r>
            <a:endParaRPr lang="en-US" sz="1150" dirty="0"/>
          </a:p>
        </p:txBody>
      </p:sp>
      <p:sp>
        <p:nvSpPr>
          <p:cNvPr id="32" name="Text 30"/>
          <p:cNvSpPr/>
          <p:nvPr/>
        </p:nvSpPr>
        <p:spPr>
          <a:xfrm>
            <a:off x="6675120" y="5138928"/>
            <a:ext cx="4251960" cy="6858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구체 브랜드 접촉 우선순위는 조건 협의 후 제공</a:t>
            </a:r>
            <a:endParaRPr lang="en-US" sz="1120" dirty="0"/>
          </a:p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임대조건표·스크립트·담당자 루트는 별도 관리</a:t>
            </a:r>
            <a:endParaRPr lang="en-US" sz="1120" dirty="0"/>
          </a:p>
          <a:p>
            <a:r>
              <a:rPr lang="en-US" sz="1120" dirty="0">
                <a:solidFill>
                  <a:srgbClr val="142033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“검토해보겠다” 단계에서는 방향성만 공유</a:t>
            </a:r>
            <a:endParaRPr lang="en-US" sz="1120" dirty="0"/>
          </a:p>
        </p:txBody>
      </p:sp>
      <p:sp>
        <p:nvSpPr>
          <p:cNvPr id="33" name="Text 31"/>
          <p:cNvSpPr/>
          <p:nvPr/>
        </p:nvSpPr>
        <p:spPr>
          <a:xfrm>
            <a:off x="411480" y="6510528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3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Concept Proposal | 청라 SK V1 상업시설 활성화</a:t>
            </a:r>
            <a:endParaRPr lang="en-US" sz="730" dirty="0"/>
          </a:p>
        </p:txBody>
      </p:sp>
      <p:sp>
        <p:nvSpPr>
          <p:cNvPr id="34" name="Text 32"/>
          <p:cNvSpPr/>
          <p:nvPr/>
        </p:nvSpPr>
        <p:spPr>
          <a:xfrm>
            <a:off x="11292840" y="6473952"/>
            <a:ext cx="43891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8D918C"/>
                </a:solidFill>
                <a:latin typeface="Noto Sans CJK KR" pitchFamily="34" charset="0"/>
                <a:ea typeface="Noto Sans CJK KR" pitchFamily="34" charset="-122"/>
                <a:cs typeface="Noto Sans CJK KR" pitchFamily="34" charset="-120"/>
              </a:rPr>
              <a:t>09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KR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KR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청라 SK V1 상업시설 앵커 테넌트 입점 제안서</dc:title>
  <dc:subject>청라 SK V1 상업시설 앵커 테넌트 입점 제안서</dc:subject>
  <dc:creator>OpenAI</dc:creator>
  <cp:lastModifiedBy>OpenAI</cp:lastModifiedBy>
  <cp:revision>1</cp:revision>
  <dcterms:created xsi:type="dcterms:W3CDTF">2026-05-10T09:18:20Z</dcterms:created>
  <dcterms:modified xsi:type="dcterms:W3CDTF">2026-05-10T09:18:20Z</dcterms:modified>
</cp:coreProperties>
</file>