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-1-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rendered/slide13.png">    </p:cNvPr>
          <p:cNvPicPr>
            <a:picLocks noChangeAspect="1"/>
          </p:cNvPicPr>
          <p:nvPr/>
        </p:nvPicPr>
        <p:blipFill>
          <a:blip r:embed="rId1"/>
          <a:srcRect l="10611" r="10611" t="0" b="0"/>
          <a:stretch/>
        </p:blipFill>
        <p:spPr>
          <a:xfrm>
            <a:off x="6537960" y="685800"/>
            <a:ext cx="5257800" cy="46177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2920" y="731520"/>
            <a:ext cx="5394960" cy="132588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3000" b="1" dirty="0">
                <a:solidFill>
                  <a:srgbClr val="1F2937"/>
                </a:solidFill>
              </a:rPr>
              <a:t>청라 SK V1</a:t>
            </a:r>
            <a:endParaRPr lang="en-US" sz="3000" dirty="0"/>
          </a:p>
          <a:p>
            <a:pPr indent="0" marL="0">
              <a:buNone/>
            </a:pPr>
            <a:r>
              <a:rPr lang="en-US" sz="3000" b="1" dirty="0">
                <a:solidFill>
                  <a:srgbClr val="1F2937"/>
                </a:solidFill>
              </a:rPr>
              <a:t>10층 라이브오피스</a:t>
            </a:r>
            <a:endParaRPr lang="en-US" sz="3000" dirty="0"/>
          </a:p>
          <a:p>
            <a:pPr indent="0" marL="0">
              <a:buNone/>
            </a:pPr>
            <a:r>
              <a:rPr lang="en-US" sz="3000" b="1" dirty="0">
                <a:solidFill>
                  <a:srgbClr val="1F2937"/>
                </a:solidFill>
              </a:rPr>
              <a:t>전문 판매 영업자료</a:t>
            </a:r>
            <a:endParaRPr lang="en-US" sz="3000" dirty="0"/>
          </a:p>
        </p:txBody>
      </p:sp>
      <p:sp>
        <p:nvSpPr>
          <p:cNvPr id="4" name="Shape 1"/>
          <p:cNvSpPr/>
          <p:nvPr/>
        </p:nvSpPr>
        <p:spPr>
          <a:xfrm>
            <a:off x="530352" y="2331720"/>
            <a:ext cx="5257800" cy="0"/>
          </a:xfrm>
          <a:prstGeom prst="line">
            <a:avLst/>
          </a:prstGeom>
          <a:noFill/>
          <a:ln w="25400">
            <a:solidFill>
              <a:srgbClr val="F15A2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548640" y="2578608"/>
            <a:ext cx="5394960" cy="5029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800" b="1" dirty="0">
                <a:solidFill>
                  <a:srgbClr val="E6002D"/>
                </a:solidFill>
              </a:rPr>
              <a:t>청라 최초급 라이브오피스 컨셉</a:t>
            </a:r>
            <a:endParaRPr lang="en-US" sz="1800" dirty="0"/>
          </a:p>
          <a:p>
            <a:pPr indent="0" marL="0">
              <a:buNone/>
            </a:pPr>
            <a:r>
              <a:rPr lang="en-US" sz="1800" b="1" dirty="0">
                <a:solidFill>
                  <a:srgbClr val="E6002D"/>
                </a:solidFill>
              </a:rPr>
              <a:t>업무와 주거가 하나로, 넓은 테라스까지</a:t>
            </a:r>
            <a:endParaRPr lang="en-US" sz="1800" dirty="0"/>
          </a:p>
        </p:txBody>
      </p:sp>
      <p:sp>
        <p:nvSpPr>
          <p:cNvPr id="6" name="Shape 3"/>
          <p:cNvSpPr/>
          <p:nvPr/>
        </p:nvSpPr>
        <p:spPr>
          <a:xfrm>
            <a:off x="594360" y="3429000"/>
            <a:ext cx="2423160" cy="530352"/>
          </a:xfrm>
          <a:prstGeom prst="roundRect">
            <a:avLst>
              <a:gd name="adj" fmla="val 12069"/>
            </a:avLst>
          </a:prstGeom>
          <a:solidFill>
            <a:srgbClr val="F9FAFB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704088" y="3502152"/>
            <a:ext cx="2194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</a:rPr>
              <a:t>잔여 판매</a:t>
            </a:r>
            <a:endParaRPr lang="en-US" sz="800" dirty="0"/>
          </a:p>
        </p:txBody>
      </p:sp>
      <p:sp>
        <p:nvSpPr>
          <p:cNvPr id="8" name="Text 5"/>
          <p:cNvSpPr/>
          <p:nvPr/>
        </p:nvSpPr>
        <p:spPr>
          <a:xfrm>
            <a:off x="704088" y="3685032"/>
            <a:ext cx="21945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00" b="1" dirty="0">
                <a:solidFill>
                  <a:srgbClr val="1F2937"/>
                </a:solidFill>
              </a:rPr>
              <a:t>40개 호실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3337560" y="3429000"/>
            <a:ext cx="2423160" cy="530352"/>
          </a:xfrm>
          <a:prstGeom prst="roundRect">
            <a:avLst>
              <a:gd name="adj" fmla="val 12069"/>
            </a:avLst>
          </a:prstGeom>
          <a:solidFill>
            <a:srgbClr val="FFF7ED"/>
          </a:solidFill>
          <a:ln w="12700">
            <a:solidFill>
              <a:srgbClr val="FED7AA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447288" y="3502152"/>
            <a:ext cx="2194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</a:rPr>
              <a:t>VAT포함 총액</a:t>
            </a:r>
            <a:endParaRPr lang="en-US" sz="800" dirty="0"/>
          </a:p>
        </p:txBody>
      </p:sp>
      <p:sp>
        <p:nvSpPr>
          <p:cNvPr id="11" name="Text 8"/>
          <p:cNvSpPr/>
          <p:nvPr/>
        </p:nvSpPr>
        <p:spPr>
          <a:xfrm>
            <a:off x="3447288" y="3685032"/>
            <a:ext cx="21945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00" b="1" dirty="0">
                <a:solidFill>
                  <a:srgbClr val="1F2937"/>
                </a:solidFill>
              </a:rPr>
              <a:t>2.12억 ~ 4.05억</a:t>
            </a:r>
            <a:endParaRPr lang="en-US" sz="1200" dirty="0"/>
          </a:p>
        </p:txBody>
      </p:sp>
      <p:sp>
        <p:nvSpPr>
          <p:cNvPr id="12" name="Shape 9"/>
          <p:cNvSpPr/>
          <p:nvPr/>
        </p:nvSpPr>
        <p:spPr>
          <a:xfrm>
            <a:off x="594360" y="4142232"/>
            <a:ext cx="2423160" cy="530352"/>
          </a:xfrm>
          <a:prstGeom prst="roundRect">
            <a:avLst>
              <a:gd name="adj" fmla="val 12069"/>
            </a:avLst>
          </a:prstGeom>
          <a:solidFill>
            <a:srgbClr val="F9FAFB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04088" y="4215384"/>
            <a:ext cx="2194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</a:rPr>
              <a:t>계약면적</a:t>
            </a:r>
            <a:endParaRPr lang="en-US" sz="800" dirty="0"/>
          </a:p>
        </p:txBody>
      </p:sp>
      <p:sp>
        <p:nvSpPr>
          <p:cNvPr id="14" name="Text 11"/>
          <p:cNvSpPr/>
          <p:nvPr/>
        </p:nvSpPr>
        <p:spPr>
          <a:xfrm>
            <a:off x="704088" y="4398264"/>
            <a:ext cx="21945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00" b="1" dirty="0">
                <a:solidFill>
                  <a:srgbClr val="1F2937"/>
                </a:solidFill>
              </a:rPr>
              <a:t>24.57평 ~ 43.37평</a:t>
            </a:r>
            <a:endParaRPr lang="en-US" sz="1200" dirty="0"/>
          </a:p>
        </p:txBody>
      </p:sp>
      <p:sp>
        <p:nvSpPr>
          <p:cNvPr id="15" name="Shape 12"/>
          <p:cNvSpPr/>
          <p:nvPr/>
        </p:nvSpPr>
        <p:spPr>
          <a:xfrm>
            <a:off x="3337560" y="4142232"/>
            <a:ext cx="2423160" cy="530352"/>
          </a:xfrm>
          <a:prstGeom prst="roundRect">
            <a:avLst>
              <a:gd name="adj" fmla="val 12069"/>
            </a:avLst>
          </a:prstGeom>
          <a:solidFill>
            <a:srgbClr val="FFF7ED"/>
          </a:solidFill>
          <a:ln w="12700">
            <a:solidFill>
              <a:srgbClr val="FED7AA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3447288" y="4215384"/>
            <a:ext cx="2194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</a:rPr>
              <a:t>계약 진입</a:t>
            </a:r>
            <a:endParaRPr lang="en-US" sz="800" dirty="0"/>
          </a:p>
        </p:txBody>
      </p:sp>
      <p:sp>
        <p:nvSpPr>
          <p:cNvPr id="17" name="Text 14"/>
          <p:cNvSpPr/>
          <p:nvPr/>
        </p:nvSpPr>
        <p:spPr>
          <a:xfrm>
            <a:off x="3447288" y="4398264"/>
            <a:ext cx="21945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00" b="1" dirty="0">
                <a:solidFill>
                  <a:srgbClr val="1F2937"/>
                </a:solidFill>
              </a:rPr>
              <a:t>10% 기준 상담</a:t>
            </a:r>
            <a:endParaRPr lang="en-US" sz="1200" dirty="0"/>
          </a:p>
        </p:txBody>
      </p:sp>
      <p:sp>
        <p:nvSpPr>
          <p:cNvPr id="18" name="Text 15"/>
          <p:cNvSpPr/>
          <p:nvPr/>
        </p:nvSpPr>
        <p:spPr>
          <a:xfrm>
            <a:off x="594360" y="5074920"/>
            <a:ext cx="1188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F2937"/>
                </a:solidFill>
              </a:rPr>
              <a:t>세일즈 한 줄</a:t>
            </a:r>
            <a:endParaRPr lang="en-US" sz="1100" dirty="0"/>
          </a:p>
        </p:txBody>
      </p:sp>
      <p:sp>
        <p:nvSpPr>
          <p:cNvPr id="19" name="Text 16"/>
          <p:cNvSpPr/>
          <p:nvPr/>
        </p:nvSpPr>
        <p:spPr>
          <a:xfrm>
            <a:off x="594360" y="5394960"/>
            <a:ext cx="534924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1F2937"/>
                </a:solidFill>
              </a:rPr>
              <a:t>“실내만 보는 상품이 아니라, 복층형 업무·체류공간에 테라스 서비스면적까지 더해지는 10층 한정 상품입니다.”</a:t>
            </a:r>
            <a:endParaRPr lang="en-US" sz="1250" dirty="0"/>
          </a:p>
        </p:txBody>
      </p:sp>
      <p:sp>
        <p:nvSpPr>
          <p:cNvPr id="20" name="Text 17"/>
          <p:cNvSpPr/>
          <p:nvPr/>
        </p:nvSpPr>
        <p:spPr>
          <a:xfrm>
            <a:off x="594360" y="6355080"/>
            <a:ext cx="5303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20" dirty="0">
                <a:solidFill>
                  <a:srgbClr val="6B7280"/>
                </a:solidFill>
              </a:rPr>
              <a:t>※ 계약 전 최신 잔여현황·견적서·계약조건 재확인 필요</a:t>
            </a:r>
            <a:endParaRPr lang="en-US" sz="72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02920"/>
          </a:xfrm>
          <a:prstGeom prst="rect">
            <a:avLst/>
          </a:prstGeom>
          <a:solidFill>
            <a:srgbClr val="1F2937"/>
          </a:solidFill>
          <a:ln w="12700">
            <a:solidFill>
              <a:srgbClr val="1F293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20040" y="109728"/>
            <a:ext cx="83210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FFFFFF"/>
                </a:solidFill>
              </a:rPr>
              <a:t>10F 잔여현황 도면: 판매·분양불가·묶음호실 확인</a:t>
            </a:r>
            <a:endParaRPr lang="en-US" sz="1700" dirty="0"/>
          </a:p>
        </p:txBody>
      </p:sp>
      <p:sp>
        <p:nvSpPr>
          <p:cNvPr id="4" name="Text 2"/>
          <p:cNvSpPr/>
          <p:nvPr/>
        </p:nvSpPr>
        <p:spPr>
          <a:xfrm>
            <a:off x="8595360" y="146304"/>
            <a:ext cx="3246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850" dirty="0">
                <a:solidFill>
                  <a:srgbClr val="E5E7EB"/>
                </a:solidFill>
              </a:rPr>
              <a:t>도면 기준 2026.03</a:t>
            </a:r>
            <a:endParaRPr lang="en-US" sz="850" dirty="0"/>
          </a:p>
        </p:txBody>
      </p:sp>
      <p:pic>
        <p:nvPicPr>
          <p:cNvPr id="5" name="Image 0" descr="/mnt/data/rendered/slide1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56727" y="658368"/>
            <a:ext cx="7638922" cy="5285232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731520" y="6089904"/>
            <a:ext cx="1600200" cy="310896"/>
          </a:xfrm>
          <a:prstGeom prst="roundRect">
            <a:avLst>
              <a:gd name="adj" fmla="val 20588"/>
            </a:avLst>
          </a:prstGeom>
          <a:solidFill>
            <a:srgbClr val="1545D8"/>
          </a:solidFill>
          <a:ln w="12700">
            <a:solidFill>
              <a:srgbClr val="1545D8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777240" y="6158484"/>
            <a:ext cx="15087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</a:rPr>
              <a:t>파란 원: 분양 가능</a:t>
            </a:r>
            <a:endParaRPr lang="en-US" sz="850" dirty="0"/>
          </a:p>
        </p:txBody>
      </p:sp>
      <p:sp>
        <p:nvSpPr>
          <p:cNvPr id="8" name="Shape 5"/>
          <p:cNvSpPr/>
          <p:nvPr/>
        </p:nvSpPr>
        <p:spPr>
          <a:xfrm>
            <a:off x="2514600" y="6089904"/>
            <a:ext cx="1920240" cy="310896"/>
          </a:xfrm>
          <a:prstGeom prst="roundRect">
            <a:avLst>
              <a:gd name="adj" fmla="val 20588"/>
            </a:avLst>
          </a:prstGeom>
          <a:solidFill>
            <a:srgbClr val="7030A0"/>
          </a:solidFill>
          <a:ln w="12700">
            <a:solidFill>
              <a:srgbClr val="7030A0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2560320" y="6158484"/>
            <a:ext cx="182880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</a:rPr>
              <a:t>보라 원: 추가수수료 1%</a:t>
            </a:r>
            <a:endParaRPr lang="en-US" sz="850" dirty="0"/>
          </a:p>
        </p:txBody>
      </p:sp>
      <p:sp>
        <p:nvSpPr>
          <p:cNvPr id="10" name="Shape 7"/>
          <p:cNvSpPr/>
          <p:nvPr/>
        </p:nvSpPr>
        <p:spPr>
          <a:xfrm>
            <a:off x="4617720" y="6089904"/>
            <a:ext cx="1691640" cy="310896"/>
          </a:xfrm>
          <a:prstGeom prst="roundRect">
            <a:avLst>
              <a:gd name="adj" fmla="val 20588"/>
            </a:avLst>
          </a:prstGeom>
          <a:solidFill>
            <a:srgbClr val="E6002D"/>
          </a:solidFill>
          <a:ln w="12700">
            <a:solidFill>
              <a:srgbClr val="E6002D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4663440" y="6158484"/>
            <a:ext cx="160020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</a:rPr>
              <a:t>빨간 X: 분양 불가</a:t>
            </a:r>
            <a:endParaRPr lang="en-US" sz="850" dirty="0"/>
          </a:p>
        </p:txBody>
      </p:sp>
      <p:sp>
        <p:nvSpPr>
          <p:cNvPr id="12" name="Shape 9"/>
          <p:cNvSpPr/>
          <p:nvPr/>
        </p:nvSpPr>
        <p:spPr>
          <a:xfrm>
            <a:off x="6492240" y="6089904"/>
            <a:ext cx="1828800" cy="310896"/>
          </a:xfrm>
          <a:prstGeom prst="roundRect">
            <a:avLst>
              <a:gd name="adj" fmla="val 20588"/>
            </a:avLst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537960" y="6158484"/>
            <a:ext cx="17373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</a:rPr>
              <a:t>빨간 점선: 묶음분양</a:t>
            </a:r>
            <a:endParaRPr lang="en-US" sz="850" dirty="0"/>
          </a:p>
        </p:txBody>
      </p:sp>
      <p:sp>
        <p:nvSpPr>
          <p:cNvPr id="14" name="Text 11"/>
          <p:cNvSpPr/>
          <p:nvPr/>
        </p:nvSpPr>
        <p:spPr>
          <a:xfrm>
            <a:off x="8549640" y="6117336"/>
            <a:ext cx="31089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30" dirty="0">
                <a:solidFill>
                  <a:srgbClr val="1F2937"/>
                </a:solidFill>
              </a:rPr>
              <a:t>묶음: 1008·1009 / 1039·1040 / 1046·1047 / 1095·1096</a:t>
            </a:r>
            <a:endParaRPr lang="en-US" sz="7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02920"/>
          </a:xfrm>
          <a:prstGeom prst="rect">
            <a:avLst/>
          </a:prstGeom>
          <a:solidFill>
            <a:srgbClr val="1F2937"/>
          </a:solidFill>
          <a:ln w="12700">
            <a:solidFill>
              <a:srgbClr val="1F293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20040" y="109728"/>
            <a:ext cx="83210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FFFFFF"/>
                </a:solidFill>
              </a:rPr>
              <a:t>상품 설명 스크립트: “넓은 테라스가 팔리는 이유”</a:t>
            </a:r>
            <a:endParaRPr lang="en-US" sz="1700" dirty="0"/>
          </a:p>
        </p:txBody>
      </p:sp>
      <p:sp>
        <p:nvSpPr>
          <p:cNvPr id="4" name="Text 2"/>
          <p:cNvSpPr/>
          <p:nvPr/>
        </p:nvSpPr>
        <p:spPr>
          <a:xfrm>
            <a:off x="8595360" y="146304"/>
            <a:ext cx="3246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850" dirty="0">
                <a:solidFill>
                  <a:srgbClr val="E5E7EB"/>
                </a:solidFill>
              </a:rPr>
              <a:t>고객 상담용</a:t>
            </a:r>
            <a:endParaRPr lang="en-US" sz="850" dirty="0"/>
          </a:p>
        </p:txBody>
      </p:sp>
      <p:pic>
        <p:nvPicPr>
          <p:cNvPr id="5" name="Image 0" descr="/mnt/data/user-IeBXdC0iqEczhbWoYJiJo1aD/1a887b5b83b840f88d7a6c86577bed94/mnt/data/skv1_assets/page_14.png">    </p:cNvPr>
          <p:cNvPicPr>
            <a:picLocks noChangeAspect="1"/>
          </p:cNvPicPr>
          <p:nvPr/>
        </p:nvPicPr>
        <p:blipFill>
          <a:blip r:embed="rId1"/>
          <a:srcRect l="0" r="0" t="3425" b="3425"/>
          <a:stretch/>
        </p:blipFill>
        <p:spPr>
          <a:xfrm>
            <a:off x="502920" y="822960"/>
            <a:ext cx="3749040" cy="2468880"/>
          </a:xfrm>
          <a:prstGeom prst="rect">
            <a:avLst/>
          </a:prstGeom>
        </p:spPr>
      </p:pic>
      <p:pic>
        <p:nvPicPr>
          <p:cNvPr id="6" name="Image 1" descr="/mnt/data/user-IeBXdC0iqEczhbWoYJiJo1aD/1a887b5b83b840f88d7a6c86577bed94/mnt/data/skv1_assets/page_16.png">    </p:cNvPr>
          <p:cNvPicPr>
            <a:picLocks noChangeAspect="1"/>
          </p:cNvPicPr>
          <p:nvPr/>
        </p:nvPicPr>
        <p:blipFill>
          <a:blip r:embed="rId2"/>
          <a:srcRect l="0" r="0" t="6013" b="6013"/>
          <a:stretch/>
        </p:blipFill>
        <p:spPr>
          <a:xfrm>
            <a:off x="502920" y="3675888"/>
            <a:ext cx="3749040" cy="23317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617720" y="841248"/>
            <a:ext cx="10972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E6002D"/>
                </a:solidFill>
              </a:rPr>
              <a:t>권장 멘트</a:t>
            </a:r>
            <a:endParaRPr lang="en-US" sz="1300" dirty="0"/>
          </a:p>
        </p:txBody>
      </p:sp>
      <p:sp>
        <p:nvSpPr>
          <p:cNvPr id="8" name="Text 4"/>
          <p:cNvSpPr/>
          <p:nvPr/>
        </p:nvSpPr>
        <p:spPr>
          <a:xfrm>
            <a:off x="4617720" y="1143000"/>
            <a:ext cx="6949440" cy="7132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800" b="1" dirty="0">
                <a:solidFill>
                  <a:srgbClr val="1F2937"/>
                </a:solidFill>
              </a:rPr>
              <a:t>“10층 라이브오피스는 단순 업무시설이 아니라, 1층 업무공간·2층 주거형 휴식공간·넓은 테라스가 결합된 특수 상품입니다.”</a:t>
            </a:r>
            <a:endParaRPr lang="en-US" sz="1800" dirty="0"/>
          </a:p>
        </p:txBody>
      </p:sp>
      <p:sp>
        <p:nvSpPr>
          <p:cNvPr id="9" name="Shape 5"/>
          <p:cNvSpPr/>
          <p:nvPr/>
        </p:nvSpPr>
        <p:spPr>
          <a:xfrm>
            <a:off x="4617720" y="2267712"/>
            <a:ext cx="7040880" cy="566928"/>
          </a:xfrm>
          <a:prstGeom prst="roundRect">
            <a:avLst>
              <a:gd name="adj" fmla="val 11290"/>
            </a:avLst>
          </a:prstGeom>
          <a:solidFill>
            <a:srgbClr val="FFF7ED"/>
          </a:solidFill>
          <a:ln w="12700">
            <a:solidFill>
              <a:srgbClr val="FED7AA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4773168" y="2432304"/>
            <a:ext cx="1188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F15A24"/>
                </a:solidFill>
              </a:rPr>
              <a:t>넓은 테라스</a:t>
            </a:r>
            <a:endParaRPr lang="en-US" sz="1050" dirty="0"/>
          </a:p>
        </p:txBody>
      </p:sp>
      <p:sp>
        <p:nvSpPr>
          <p:cNvPr id="11" name="Text 7"/>
          <p:cNvSpPr/>
          <p:nvPr/>
        </p:nvSpPr>
        <p:spPr>
          <a:xfrm>
            <a:off x="6080760" y="2414016"/>
            <a:ext cx="5394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00" dirty="0">
                <a:solidFill>
                  <a:srgbClr val="1F2937"/>
                </a:solidFill>
              </a:rPr>
              <a:t>서비스면적 프리미엄. 휴식·응접·촬영·소규모 미팅 등 체감가치를 높임</a:t>
            </a:r>
            <a:endParaRPr lang="en-US" sz="1000" dirty="0"/>
          </a:p>
        </p:txBody>
      </p:sp>
      <p:sp>
        <p:nvSpPr>
          <p:cNvPr id="12" name="Shape 8"/>
          <p:cNvSpPr/>
          <p:nvPr/>
        </p:nvSpPr>
        <p:spPr>
          <a:xfrm>
            <a:off x="4617720" y="3026664"/>
            <a:ext cx="7040880" cy="566928"/>
          </a:xfrm>
          <a:prstGeom prst="roundRect">
            <a:avLst>
              <a:gd name="adj" fmla="val 11290"/>
            </a:avLst>
          </a:prstGeom>
          <a:solidFill>
            <a:srgbClr val="F9FAFB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4773168" y="3191256"/>
            <a:ext cx="1188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F2937"/>
                </a:solidFill>
              </a:rPr>
              <a:t>복층 구조</a:t>
            </a:r>
            <a:endParaRPr lang="en-US" sz="1050" dirty="0"/>
          </a:p>
        </p:txBody>
      </p:sp>
      <p:sp>
        <p:nvSpPr>
          <p:cNvPr id="14" name="Text 10"/>
          <p:cNvSpPr/>
          <p:nvPr/>
        </p:nvSpPr>
        <p:spPr>
          <a:xfrm>
            <a:off x="6080760" y="3172968"/>
            <a:ext cx="5394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00" dirty="0">
                <a:solidFill>
                  <a:srgbClr val="1F2937"/>
                </a:solidFill>
              </a:rPr>
              <a:t>1층 업무 + 2층 체류형 공간. 1인기업·콘텐츠·온라인 사업자에게 직관적</a:t>
            </a:r>
            <a:endParaRPr lang="en-US" sz="1000" dirty="0"/>
          </a:p>
        </p:txBody>
      </p:sp>
      <p:sp>
        <p:nvSpPr>
          <p:cNvPr id="15" name="Shape 11"/>
          <p:cNvSpPr/>
          <p:nvPr/>
        </p:nvSpPr>
        <p:spPr>
          <a:xfrm>
            <a:off x="4617720" y="3785616"/>
            <a:ext cx="7040880" cy="566928"/>
          </a:xfrm>
          <a:prstGeom prst="roundRect">
            <a:avLst>
              <a:gd name="adj" fmla="val 11290"/>
            </a:avLst>
          </a:prstGeom>
          <a:solidFill>
            <a:srgbClr val="FFF7ED"/>
          </a:solidFill>
          <a:ln w="12700">
            <a:solidFill>
              <a:srgbClr val="FED7A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4773168" y="3950208"/>
            <a:ext cx="1188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F15A24"/>
                </a:solidFill>
              </a:rPr>
              <a:t>10% 진입</a:t>
            </a:r>
            <a:endParaRPr lang="en-US" sz="1050" dirty="0"/>
          </a:p>
        </p:txBody>
      </p:sp>
      <p:sp>
        <p:nvSpPr>
          <p:cNvPr id="17" name="Text 13"/>
          <p:cNvSpPr/>
          <p:nvPr/>
        </p:nvSpPr>
        <p:spPr>
          <a:xfrm>
            <a:off x="6080760" y="3931920"/>
            <a:ext cx="5394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00" dirty="0">
                <a:solidFill>
                  <a:srgbClr val="1F2937"/>
                </a:solidFill>
              </a:rPr>
              <a:t>VAT포함 총액 기준 10% 예상금을 같이 제시하여 상담 진입장벽을 낮춤</a:t>
            </a:r>
            <a:endParaRPr lang="en-US" sz="1000" dirty="0"/>
          </a:p>
        </p:txBody>
      </p:sp>
      <p:sp>
        <p:nvSpPr>
          <p:cNvPr id="18" name="Shape 14"/>
          <p:cNvSpPr/>
          <p:nvPr/>
        </p:nvSpPr>
        <p:spPr>
          <a:xfrm>
            <a:off x="4617720" y="4544568"/>
            <a:ext cx="7040880" cy="566928"/>
          </a:xfrm>
          <a:prstGeom prst="roundRect">
            <a:avLst>
              <a:gd name="adj" fmla="val 11290"/>
            </a:avLst>
          </a:prstGeom>
          <a:solidFill>
            <a:srgbClr val="F9FAFB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773168" y="4709160"/>
            <a:ext cx="1188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F2937"/>
                </a:solidFill>
              </a:rPr>
              <a:t>오피스텔 대체</a:t>
            </a:r>
            <a:endParaRPr lang="en-US" sz="1050" dirty="0"/>
          </a:p>
        </p:txBody>
      </p:sp>
      <p:sp>
        <p:nvSpPr>
          <p:cNvPr id="20" name="Text 16"/>
          <p:cNvSpPr/>
          <p:nvPr/>
        </p:nvSpPr>
        <p:spPr>
          <a:xfrm>
            <a:off x="6080760" y="4690872"/>
            <a:ext cx="5394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00" dirty="0">
                <a:solidFill>
                  <a:srgbClr val="1F2937"/>
                </a:solidFill>
              </a:rPr>
              <a:t>주거형 오피스텔과 달리 사업자 활용·업무공간·세제 가능성을 동시에 설명</a:t>
            </a:r>
            <a:endParaRPr lang="en-US" sz="1000" dirty="0"/>
          </a:p>
        </p:txBody>
      </p:sp>
      <p:sp>
        <p:nvSpPr>
          <p:cNvPr id="21" name="Text 17"/>
          <p:cNvSpPr/>
          <p:nvPr/>
        </p:nvSpPr>
        <p:spPr>
          <a:xfrm>
            <a:off x="4617720" y="6272784"/>
            <a:ext cx="7040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10" dirty="0">
                <a:solidFill>
                  <a:srgbClr val="6B7280"/>
                </a:solidFill>
              </a:rPr>
              <a:t>유의: 테라스 수전 미설치, 오픈트랜치, 환기구, 커튼월 보강 가능성 등은 계약 전 반드시 고지</a:t>
            </a:r>
            <a:endParaRPr lang="en-US" sz="7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02920"/>
          </a:xfrm>
          <a:prstGeom prst="rect">
            <a:avLst/>
          </a:prstGeom>
          <a:solidFill>
            <a:srgbClr val="1F2937"/>
          </a:solidFill>
          <a:ln w="12700">
            <a:solidFill>
              <a:srgbClr val="1F293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20040" y="109728"/>
            <a:ext cx="83210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FFFFFF"/>
                </a:solidFill>
              </a:rPr>
              <a:t>10F 분양 조건 요약: 가격·면적·계약 설명 포인트</a:t>
            </a:r>
            <a:endParaRPr lang="en-US" sz="1700" dirty="0"/>
          </a:p>
        </p:txBody>
      </p:sp>
      <p:sp>
        <p:nvSpPr>
          <p:cNvPr id="4" name="Text 2"/>
          <p:cNvSpPr/>
          <p:nvPr/>
        </p:nvSpPr>
        <p:spPr>
          <a:xfrm>
            <a:off x="8595360" y="146304"/>
            <a:ext cx="3246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850" dirty="0">
                <a:solidFill>
                  <a:srgbClr val="E5E7EB"/>
                </a:solidFill>
              </a:rPr>
              <a:t>가격표 기준</a:t>
            </a:r>
            <a:endParaRPr lang="en-US" sz="850" dirty="0"/>
          </a:p>
        </p:txBody>
      </p:sp>
      <p:sp>
        <p:nvSpPr>
          <p:cNvPr id="5" name="Shape 3"/>
          <p:cNvSpPr/>
          <p:nvPr/>
        </p:nvSpPr>
        <p:spPr>
          <a:xfrm>
            <a:off x="594360" y="868680"/>
            <a:ext cx="2395728" cy="694944"/>
          </a:xfrm>
          <a:prstGeom prst="roundRect">
            <a:avLst>
              <a:gd name="adj" fmla="val 10526"/>
            </a:avLst>
          </a:prstGeom>
          <a:solidFill>
            <a:srgbClr val="EFF6FF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22376" y="987552"/>
            <a:ext cx="21488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</a:rPr>
              <a:t>잔여 판매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722376" y="1225296"/>
            <a:ext cx="2148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40" b="1" dirty="0">
                <a:solidFill>
                  <a:srgbClr val="1F2937"/>
                </a:solidFill>
              </a:rPr>
              <a:t>40개</a:t>
            </a:r>
            <a:endParaRPr lang="en-US" sz="1240" dirty="0"/>
          </a:p>
        </p:txBody>
      </p:sp>
      <p:sp>
        <p:nvSpPr>
          <p:cNvPr id="8" name="Shape 6"/>
          <p:cNvSpPr/>
          <p:nvPr/>
        </p:nvSpPr>
        <p:spPr>
          <a:xfrm>
            <a:off x="3383280" y="868680"/>
            <a:ext cx="2395728" cy="694944"/>
          </a:xfrm>
          <a:prstGeom prst="roundRect">
            <a:avLst>
              <a:gd name="adj" fmla="val 10526"/>
            </a:avLst>
          </a:prstGeom>
          <a:solidFill>
            <a:srgbClr val="FFF7ED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511296" y="987552"/>
            <a:ext cx="21488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</a:rPr>
              <a:t>총액 범위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3511296" y="1225296"/>
            <a:ext cx="2148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40" b="1" dirty="0">
                <a:solidFill>
                  <a:srgbClr val="1F2937"/>
                </a:solidFill>
              </a:rPr>
              <a:t>2.12억~4.05억</a:t>
            </a:r>
            <a:endParaRPr lang="en-US" sz="1240" dirty="0"/>
          </a:p>
        </p:txBody>
      </p:sp>
      <p:sp>
        <p:nvSpPr>
          <p:cNvPr id="11" name="Shape 9"/>
          <p:cNvSpPr/>
          <p:nvPr/>
        </p:nvSpPr>
        <p:spPr>
          <a:xfrm>
            <a:off x="6172200" y="868680"/>
            <a:ext cx="2395728" cy="694944"/>
          </a:xfrm>
          <a:prstGeom prst="roundRect">
            <a:avLst>
              <a:gd name="adj" fmla="val 10526"/>
            </a:avLst>
          </a:prstGeom>
          <a:solidFill>
            <a:srgbClr val="F0FDF4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6300216" y="987552"/>
            <a:ext cx="21488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</a:rPr>
              <a:t>계약면적</a:t>
            </a:r>
            <a:endParaRPr lang="en-US" sz="800" dirty="0"/>
          </a:p>
        </p:txBody>
      </p:sp>
      <p:sp>
        <p:nvSpPr>
          <p:cNvPr id="13" name="Text 11"/>
          <p:cNvSpPr/>
          <p:nvPr/>
        </p:nvSpPr>
        <p:spPr>
          <a:xfrm>
            <a:off x="6300216" y="1225296"/>
            <a:ext cx="2148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40" b="1" dirty="0">
                <a:solidFill>
                  <a:srgbClr val="1F2937"/>
                </a:solidFill>
              </a:rPr>
              <a:t>24.57~43.37평</a:t>
            </a:r>
            <a:endParaRPr lang="en-US" sz="1240" dirty="0"/>
          </a:p>
        </p:txBody>
      </p:sp>
      <p:sp>
        <p:nvSpPr>
          <p:cNvPr id="14" name="Shape 12"/>
          <p:cNvSpPr/>
          <p:nvPr/>
        </p:nvSpPr>
        <p:spPr>
          <a:xfrm>
            <a:off x="8961120" y="868680"/>
            <a:ext cx="2395728" cy="694944"/>
          </a:xfrm>
          <a:prstGeom prst="roundRect">
            <a:avLst>
              <a:gd name="adj" fmla="val 10526"/>
            </a:avLst>
          </a:prstGeom>
          <a:solidFill>
            <a:srgbClr val="F5F3FF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9089136" y="987552"/>
            <a:ext cx="21488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</a:rPr>
              <a:t>묶음분양</a:t>
            </a:r>
            <a:endParaRPr lang="en-US" sz="800" dirty="0"/>
          </a:p>
        </p:txBody>
      </p:sp>
      <p:sp>
        <p:nvSpPr>
          <p:cNvPr id="16" name="Text 14"/>
          <p:cNvSpPr/>
          <p:nvPr/>
        </p:nvSpPr>
        <p:spPr>
          <a:xfrm>
            <a:off x="9089136" y="1225296"/>
            <a:ext cx="2148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40" b="1" dirty="0">
                <a:solidFill>
                  <a:srgbClr val="1F2937"/>
                </a:solidFill>
              </a:rPr>
              <a:t>4개 묶음</a:t>
            </a:r>
            <a:endParaRPr lang="en-US" sz="1240" dirty="0"/>
          </a:p>
        </p:txBody>
      </p:sp>
      <p:sp>
        <p:nvSpPr>
          <p:cNvPr id="17" name="Shape 15"/>
          <p:cNvSpPr/>
          <p:nvPr/>
        </p:nvSpPr>
        <p:spPr>
          <a:xfrm>
            <a:off x="594360" y="1965960"/>
            <a:ext cx="1280160" cy="493776"/>
          </a:xfrm>
          <a:prstGeom prst="rect">
            <a:avLst/>
          </a:prstGeom>
          <a:solidFill>
            <a:srgbClr val="1F2937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621792" y="2016252"/>
            <a:ext cx="122529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구분</a:t>
            </a:r>
            <a:endParaRPr lang="en-US" sz="720" dirty="0"/>
          </a:p>
        </p:txBody>
      </p:sp>
      <p:sp>
        <p:nvSpPr>
          <p:cNvPr id="19" name="Shape 17"/>
          <p:cNvSpPr/>
          <p:nvPr/>
        </p:nvSpPr>
        <p:spPr>
          <a:xfrm>
            <a:off x="1874520" y="1965960"/>
            <a:ext cx="4069080" cy="493776"/>
          </a:xfrm>
          <a:prstGeom prst="rect">
            <a:avLst/>
          </a:prstGeom>
          <a:solidFill>
            <a:srgbClr val="1F2937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1901952" y="2016252"/>
            <a:ext cx="401421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내용</a:t>
            </a:r>
            <a:endParaRPr lang="en-US" sz="720" dirty="0"/>
          </a:p>
        </p:txBody>
      </p:sp>
      <p:sp>
        <p:nvSpPr>
          <p:cNvPr id="21" name="Shape 19"/>
          <p:cNvSpPr/>
          <p:nvPr/>
        </p:nvSpPr>
        <p:spPr>
          <a:xfrm>
            <a:off x="5943600" y="1965960"/>
            <a:ext cx="5760720" cy="493776"/>
          </a:xfrm>
          <a:prstGeom prst="rect">
            <a:avLst/>
          </a:prstGeom>
          <a:solidFill>
            <a:srgbClr val="1F2937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5971032" y="2016252"/>
            <a:ext cx="570585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설명 포인트</a:t>
            </a:r>
            <a:endParaRPr lang="en-US" sz="720" dirty="0"/>
          </a:p>
        </p:txBody>
      </p:sp>
      <p:sp>
        <p:nvSpPr>
          <p:cNvPr id="23" name="Shape 21"/>
          <p:cNvSpPr/>
          <p:nvPr/>
        </p:nvSpPr>
        <p:spPr>
          <a:xfrm>
            <a:off x="594360" y="2459736"/>
            <a:ext cx="1280160" cy="49377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621792" y="2510028"/>
            <a:ext cx="122529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계약 절차</a:t>
            </a:r>
            <a:endParaRPr lang="en-US" sz="700" dirty="0"/>
          </a:p>
        </p:txBody>
      </p:sp>
      <p:sp>
        <p:nvSpPr>
          <p:cNvPr id="25" name="Shape 23"/>
          <p:cNvSpPr/>
          <p:nvPr/>
        </p:nvSpPr>
        <p:spPr>
          <a:xfrm>
            <a:off x="1874520" y="2459736"/>
            <a:ext cx="4069080" cy="49377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1901952" y="2510028"/>
            <a:ext cx="401421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가계약서 작성 → 잔금대출 확인 → 계약금 입금</a:t>
            </a:r>
            <a:endParaRPr lang="en-US" sz="700" dirty="0"/>
          </a:p>
        </p:txBody>
      </p:sp>
      <p:sp>
        <p:nvSpPr>
          <p:cNvPr id="27" name="Shape 25"/>
          <p:cNvSpPr/>
          <p:nvPr/>
        </p:nvSpPr>
        <p:spPr>
          <a:xfrm>
            <a:off x="5943600" y="2459736"/>
            <a:ext cx="5760720" cy="49377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5971032" y="2510028"/>
            <a:ext cx="570585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잔금대출 가능성 확인 후 계약금 입금으로 연결</a:t>
            </a:r>
            <a:endParaRPr lang="en-US" sz="700" dirty="0"/>
          </a:p>
        </p:txBody>
      </p:sp>
      <p:sp>
        <p:nvSpPr>
          <p:cNvPr id="29" name="Shape 27"/>
          <p:cNvSpPr/>
          <p:nvPr/>
        </p:nvSpPr>
        <p:spPr>
          <a:xfrm>
            <a:off x="594360" y="2953512"/>
            <a:ext cx="1280160" cy="49377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621792" y="3003804"/>
            <a:ext cx="122529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계약금 분납</a:t>
            </a:r>
            <a:endParaRPr lang="en-US" sz="700" dirty="0"/>
          </a:p>
        </p:txBody>
      </p:sp>
      <p:sp>
        <p:nvSpPr>
          <p:cNvPr id="31" name="Shape 29"/>
          <p:cNvSpPr/>
          <p:nvPr/>
        </p:nvSpPr>
        <p:spPr>
          <a:xfrm>
            <a:off x="1874520" y="2953512"/>
            <a:ext cx="4069080" cy="49377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1901952" y="3003804"/>
            <a:ext cx="401421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1차 1,000만원/호실, 2차 계약금 1개월 내</a:t>
            </a:r>
            <a:endParaRPr lang="en-US" sz="700" dirty="0"/>
          </a:p>
        </p:txBody>
      </p:sp>
      <p:sp>
        <p:nvSpPr>
          <p:cNvPr id="33" name="Shape 31"/>
          <p:cNvSpPr/>
          <p:nvPr/>
        </p:nvSpPr>
        <p:spPr>
          <a:xfrm>
            <a:off x="5943600" y="2953512"/>
            <a:ext cx="5760720" cy="49377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5971032" y="3003804"/>
            <a:ext cx="570585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초기 부담을 낮춰 상담 진입장벽 축소</a:t>
            </a:r>
            <a:endParaRPr lang="en-US" sz="700" dirty="0"/>
          </a:p>
        </p:txBody>
      </p:sp>
      <p:sp>
        <p:nvSpPr>
          <p:cNvPr id="35" name="Shape 33"/>
          <p:cNvSpPr/>
          <p:nvPr/>
        </p:nvSpPr>
        <p:spPr>
          <a:xfrm>
            <a:off x="594360" y="3447288"/>
            <a:ext cx="1280160" cy="49377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621792" y="3497580"/>
            <a:ext cx="122529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잔금 조건</a:t>
            </a:r>
            <a:endParaRPr lang="en-US" sz="700" dirty="0"/>
          </a:p>
        </p:txBody>
      </p:sp>
      <p:sp>
        <p:nvSpPr>
          <p:cNvPr id="37" name="Shape 35"/>
          <p:cNvSpPr/>
          <p:nvPr/>
        </p:nvSpPr>
        <p:spPr>
          <a:xfrm>
            <a:off x="1874520" y="3447288"/>
            <a:ext cx="4069080" cy="49377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1901952" y="3497580"/>
            <a:ext cx="401421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계약일로부터 2개월 내 잔금 납부</a:t>
            </a:r>
            <a:endParaRPr lang="en-US" sz="700" dirty="0"/>
          </a:p>
        </p:txBody>
      </p:sp>
      <p:sp>
        <p:nvSpPr>
          <p:cNvPr id="39" name="Shape 37"/>
          <p:cNvSpPr/>
          <p:nvPr/>
        </p:nvSpPr>
        <p:spPr>
          <a:xfrm>
            <a:off x="5943600" y="3447288"/>
            <a:ext cx="5760720" cy="49377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5971032" y="3497580"/>
            <a:ext cx="570585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6개월 협의 가능, 3개월차 중도금 10% 자납 조건 확인</a:t>
            </a:r>
            <a:endParaRPr lang="en-US" sz="700" dirty="0"/>
          </a:p>
        </p:txBody>
      </p:sp>
      <p:sp>
        <p:nvSpPr>
          <p:cNvPr id="41" name="Shape 39"/>
          <p:cNvSpPr/>
          <p:nvPr/>
        </p:nvSpPr>
        <p:spPr>
          <a:xfrm>
            <a:off x="594360" y="3941064"/>
            <a:ext cx="1280160" cy="49377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621792" y="3991356"/>
            <a:ext cx="122529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가격 제시</a:t>
            </a:r>
            <a:endParaRPr lang="en-US" sz="700" dirty="0"/>
          </a:p>
        </p:txBody>
      </p:sp>
      <p:sp>
        <p:nvSpPr>
          <p:cNvPr id="43" name="Shape 41"/>
          <p:cNvSpPr/>
          <p:nvPr/>
        </p:nvSpPr>
        <p:spPr>
          <a:xfrm>
            <a:off x="1874520" y="3941064"/>
            <a:ext cx="4069080" cy="49377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44" name="Text 42"/>
          <p:cNvSpPr/>
          <p:nvPr/>
        </p:nvSpPr>
        <p:spPr>
          <a:xfrm>
            <a:off x="1901952" y="3991356"/>
            <a:ext cx="401421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VAT포함 총액 + 10% 예상금 동시 제시</a:t>
            </a:r>
            <a:endParaRPr lang="en-US" sz="700" dirty="0"/>
          </a:p>
        </p:txBody>
      </p:sp>
      <p:sp>
        <p:nvSpPr>
          <p:cNvPr id="45" name="Shape 43"/>
          <p:cNvSpPr/>
          <p:nvPr/>
        </p:nvSpPr>
        <p:spPr>
          <a:xfrm>
            <a:off x="5943600" y="3941064"/>
            <a:ext cx="5760720" cy="49377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46" name="Text 44"/>
          <p:cNvSpPr/>
          <p:nvPr/>
        </p:nvSpPr>
        <p:spPr>
          <a:xfrm>
            <a:off x="5971032" y="3991356"/>
            <a:ext cx="570585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“2억대 총액 + 10% 자금”으로 단순화</a:t>
            </a:r>
            <a:endParaRPr lang="en-US" sz="700" dirty="0"/>
          </a:p>
        </p:txBody>
      </p:sp>
      <p:sp>
        <p:nvSpPr>
          <p:cNvPr id="47" name="Shape 45"/>
          <p:cNvSpPr/>
          <p:nvPr/>
        </p:nvSpPr>
        <p:spPr>
          <a:xfrm>
            <a:off x="594360" y="4434840"/>
            <a:ext cx="1280160" cy="49377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48" name="Text 46"/>
          <p:cNvSpPr/>
          <p:nvPr/>
        </p:nvSpPr>
        <p:spPr>
          <a:xfrm>
            <a:off x="621792" y="4485132"/>
            <a:ext cx="122529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상품 포지션</a:t>
            </a:r>
            <a:endParaRPr lang="en-US" sz="700" dirty="0"/>
          </a:p>
        </p:txBody>
      </p:sp>
      <p:sp>
        <p:nvSpPr>
          <p:cNvPr id="49" name="Shape 47"/>
          <p:cNvSpPr/>
          <p:nvPr/>
        </p:nvSpPr>
        <p:spPr>
          <a:xfrm>
            <a:off x="1874520" y="4434840"/>
            <a:ext cx="4069080" cy="49377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1901952" y="4485132"/>
            <a:ext cx="401421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복층형 라이브오피스 + 넓은 테라스</a:t>
            </a:r>
            <a:endParaRPr lang="en-US" sz="700" dirty="0"/>
          </a:p>
        </p:txBody>
      </p:sp>
      <p:sp>
        <p:nvSpPr>
          <p:cNvPr id="51" name="Shape 49"/>
          <p:cNvSpPr/>
          <p:nvPr/>
        </p:nvSpPr>
        <p:spPr>
          <a:xfrm>
            <a:off x="5943600" y="4434840"/>
            <a:ext cx="5760720" cy="49377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52" name="Text 50"/>
          <p:cNvSpPr/>
          <p:nvPr/>
        </p:nvSpPr>
        <p:spPr>
          <a:xfrm>
            <a:off x="5971032" y="4485132"/>
            <a:ext cx="570585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일반 오피스텔이 아닌 테라스형 업무·체류공간으로 판매</a:t>
            </a:r>
            <a:endParaRPr lang="en-US" sz="700" dirty="0"/>
          </a:p>
        </p:txBody>
      </p:sp>
      <p:sp>
        <p:nvSpPr>
          <p:cNvPr id="53" name="Text 51"/>
          <p:cNvSpPr/>
          <p:nvPr/>
        </p:nvSpPr>
        <p:spPr>
          <a:xfrm>
            <a:off x="594360" y="5230368"/>
            <a:ext cx="9144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E6002D"/>
                </a:solidFill>
              </a:rPr>
              <a:t>현장 고지사항</a:t>
            </a:r>
            <a:endParaRPr lang="en-US" sz="1050" dirty="0"/>
          </a:p>
        </p:txBody>
      </p:sp>
      <p:sp>
        <p:nvSpPr>
          <p:cNvPr id="54" name="Text 52"/>
          <p:cNvSpPr/>
          <p:nvPr/>
        </p:nvSpPr>
        <p:spPr>
          <a:xfrm>
            <a:off x="1645920" y="5221224"/>
            <a:ext cx="9966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1F2937"/>
                </a:solidFill>
              </a:rPr>
              <a:t>10층 테라스 바닥 오픈트랜치 예정, 세대간벽 높이/재질은 실 시공시 조정 가능, 테라스 청소용 수전은 별도 시공되지 않음, 환기구 설치 예정.</a:t>
            </a:r>
            <a:endParaRPr lang="en-US" sz="820" dirty="0"/>
          </a:p>
        </p:txBody>
      </p:sp>
      <p:sp>
        <p:nvSpPr>
          <p:cNvPr id="55" name="Text 53"/>
          <p:cNvSpPr/>
          <p:nvPr/>
        </p:nvSpPr>
        <p:spPr>
          <a:xfrm>
            <a:off x="594360" y="6236208"/>
            <a:ext cx="107899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20" dirty="0">
                <a:solidFill>
                  <a:srgbClr val="6B7280"/>
                </a:solidFill>
              </a:rPr>
              <a:t>자료 기준: 260317 호실별분양가(배포용) + 260424 잔여호실현황. 계약 전 최신 견적서 재확인 필요.</a:t>
            </a:r>
            <a:endParaRPr lang="en-US" sz="72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" y="182880"/>
            <a:ext cx="11521440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141414"/>
                </a:solidFill>
                <a:latin typeface="Malgun Gothic"/>
              </a:defRPr>
            </a:pPr>
            <a:r>
              <a:t>10F 분양현황표 1/3 — 1순위: 추가수수료 1% 호실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7472" y="621792"/>
            <a:ext cx="10515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5A5A5A"/>
                </a:solidFill>
                <a:latin typeface="Malgun Gothic"/>
              </a:defRPr>
            </a:pPr>
            <a:r>
              <a:t>영업 우선순위 최상단 노출: 오늘 상담 시 가장 먼저 제안해야 할 호실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11480" y="987552"/>
            <a:ext cx="2743200" cy="41148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 b="1">
                <a:solidFill>
                  <a:srgbClr val="FFFFFF"/>
                </a:solidFill>
                <a:latin typeface="Malgun Gothic"/>
              </a:defRPr>
            </a:pPr>
            <a:r>
              <a:t>1순위 집중판매 | 18개 호실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337560" y="987552"/>
            <a:ext cx="2743200" cy="411480"/>
          </a:xfrm>
          <a:prstGeom prst="roundRect">
            <a:avLst/>
          </a:prstGeom>
          <a:solidFill>
            <a:srgbClr val="EB5E28"/>
          </a:solidFill>
          <a:ln>
            <a:solidFill>
              <a:srgbClr val="EB5E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>
                <a:solidFill>
                  <a:srgbClr val="FFFFFF"/>
                </a:solidFill>
                <a:latin typeface="Malgun Gothic"/>
              </a:defRPr>
            </a:pPr>
            <a:r>
              <a:t>테라스·복층 가치 먼저 설명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63640" y="987552"/>
            <a:ext cx="2971800" cy="411480"/>
          </a:xfrm>
          <a:prstGeom prst="roundRect">
            <a:avLst/>
          </a:prstGeom>
          <a:solidFill>
            <a:srgbClr val="121212"/>
          </a:solidFill>
          <a:ln>
            <a:solidFill>
              <a:srgbClr val="12121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>
                <a:solidFill>
                  <a:srgbClr val="FFFFFF"/>
                </a:solidFill>
                <a:latin typeface="Malgun Gothic"/>
              </a:defRPr>
            </a:pPr>
            <a:r>
              <a:t>추가수수료 1% 별도 관리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0040" y="1554480"/>
          <a:ext cx="6867144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"/>
                <a:gridCol w="612648"/>
                <a:gridCol w="1691640"/>
                <a:gridCol w="658368"/>
                <a:gridCol w="658368"/>
                <a:gridCol w="475488"/>
                <a:gridCol w="658368"/>
                <a:gridCol w="749808"/>
                <a:gridCol w="859536"/>
              </a:tblGrid>
              <a:tr h="243037">
                <a:tc>
                  <a:txBody>
                    <a:bodyPr/>
                    <a:lstStyle/>
                    <a:p>
                      <a:pPr algn="ctr">
                        <a:defRPr sz="85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우선</a:t>
                      </a:r>
                    </a:p>
                  </a:txBody>
                  <a:tcPr marL="18288" marR="18288" marT="18288" marB="18288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5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호실</a:t>
                      </a:r>
                    </a:p>
                  </a:txBody>
                  <a:tcPr marL="18288" marR="18288" marT="18288" marB="18288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5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상태/조건</a:t>
                      </a:r>
                    </a:p>
                  </a:txBody>
                  <a:tcPr marL="18288" marR="18288" marT="18288" marB="18288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5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계약평</a:t>
                      </a:r>
                    </a:p>
                  </a:txBody>
                  <a:tcPr marL="18288" marR="18288" marT="18288" marB="18288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5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전용평</a:t>
                      </a:r>
                    </a:p>
                  </a:txBody>
                  <a:tcPr marL="18288" marR="18288" marT="18288" marB="18288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5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등급</a:t>
                      </a:r>
                    </a:p>
                  </a:txBody>
                  <a:tcPr marL="18288" marR="18288" marT="18288" marB="18288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5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할인율</a:t>
                      </a:r>
                    </a:p>
                  </a:txBody>
                  <a:tcPr marL="18288" marR="18288" marT="18288" marB="18288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5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VAT포함</a:t>
                      </a:r>
                    </a:p>
                  </a:txBody>
                  <a:tcPr marL="18288" marR="18288" marT="18288" marB="18288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5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10% 예상</a:t>
                      </a:r>
                    </a:p>
                  </a:txBody>
                  <a:tcPr marL="18288" marR="18288" marT="18288" marB="18288">
                    <a:solidFill>
                      <a:srgbClr val="7030A0"/>
                    </a:solidFill>
                  </a:tcPr>
                </a:tc>
              </a:tr>
              <a:tr h="243037">
                <a:tc>
                  <a:txBody>
                    <a:bodyPr/>
                    <a:lstStyle/>
                    <a:p>
                      <a:pPr algn="ctr">
                        <a:defRPr sz="74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1순위</a:t>
                      </a:r>
                    </a:p>
                  </a:txBody>
                  <a:tcPr marL="18288" marR="18288" marT="9144" marB="9144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 b="1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1004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추가수수료 1%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31.38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15.55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B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22.7%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2.78억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2,775만원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</a:tr>
              <a:tr h="243037">
                <a:tc>
                  <a:txBody>
                    <a:bodyPr/>
                    <a:lstStyle/>
                    <a:p>
                      <a:pPr algn="ctr">
                        <a:defRPr sz="74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1순위</a:t>
                      </a:r>
                    </a:p>
                  </a:txBody>
                  <a:tcPr marL="18288" marR="18288" marT="9144" marB="9144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 b="1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1012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추가수수료 1%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31.38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15.55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B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22.7%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2.78억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2,775만원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</a:tr>
              <a:tr h="243037">
                <a:tc>
                  <a:txBody>
                    <a:bodyPr/>
                    <a:lstStyle/>
                    <a:p>
                      <a:pPr algn="ctr">
                        <a:defRPr sz="74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1순위</a:t>
                      </a:r>
                    </a:p>
                  </a:txBody>
                  <a:tcPr marL="18288" marR="18288" marT="9144" marB="9144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 b="1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1016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추가수수료 1%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31.38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15.55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A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24.7%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2.70억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2,703만원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</a:tr>
              <a:tr h="243037">
                <a:tc>
                  <a:txBody>
                    <a:bodyPr/>
                    <a:lstStyle/>
                    <a:p>
                      <a:pPr algn="ctr">
                        <a:defRPr sz="74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1순위</a:t>
                      </a:r>
                    </a:p>
                  </a:txBody>
                  <a:tcPr marL="18288" marR="18288" marT="9144" marB="9144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 b="1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1018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추가수수료 1%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43.37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21.50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C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20.7%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4.05억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4,050만원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</a:tr>
              <a:tr h="243037">
                <a:tc>
                  <a:txBody>
                    <a:bodyPr/>
                    <a:lstStyle/>
                    <a:p>
                      <a:pPr algn="ctr">
                        <a:defRPr sz="74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1순위</a:t>
                      </a:r>
                    </a:p>
                  </a:txBody>
                  <a:tcPr marL="18288" marR="18288" marT="9144" marB="9144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 b="1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1023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추가수수료 1%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30.40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15.07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B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22.7%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2.69억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2,690만원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</a:tr>
              <a:tr h="243037">
                <a:tc>
                  <a:txBody>
                    <a:bodyPr/>
                    <a:lstStyle/>
                    <a:p>
                      <a:pPr algn="ctr">
                        <a:defRPr sz="74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1순위</a:t>
                      </a:r>
                    </a:p>
                  </a:txBody>
                  <a:tcPr marL="18288" marR="18288" marT="9144" marB="9144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 b="1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1029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추가수수료 1%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30.40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15.07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A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24.7%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2.62억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2,619만원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</a:tr>
              <a:tr h="243037">
                <a:tc>
                  <a:txBody>
                    <a:bodyPr/>
                    <a:lstStyle/>
                    <a:p>
                      <a:pPr algn="ctr">
                        <a:defRPr sz="74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1순위</a:t>
                      </a:r>
                    </a:p>
                  </a:txBody>
                  <a:tcPr marL="18288" marR="18288" marT="9144" marB="9144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 b="1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1035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추가수수료 1%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30.40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15.07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A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24.7%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2.62억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2,619만원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</a:tr>
              <a:tr h="243037">
                <a:tc>
                  <a:txBody>
                    <a:bodyPr/>
                    <a:lstStyle/>
                    <a:p>
                      <a:pPr algn="ctr">
                        <a:defRPr sz="74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1순위</a:t>
                      </a:r>
                    </a:p>
                  </a:txBody>
                  <a:tcPr marL="18288" marR="18288" marT="9144" marB="9144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 b="1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1043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추가수수료 1%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30.40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15.07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B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22.7%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2.69억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2,688만원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</a:tr>
              <a:tr h="243037">
                <a:tc>
                  <a:txBody>
                    <a:bodyPr/>
                    <a:lstStyle/>
                    <a:p>
                      <a:pPr algn="ctr">
                        <a:defRPr sz="74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1순위</a:t>
                      </a:r>
                    </a:p>
                  </a:txBody>
                  <a:tcPr marL="18288" marR="18288" marT="9144" marB="9144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 b="1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1044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추가수수료 1%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30.40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15.07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B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22.7%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2.69억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2,688만원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</a:tr>
              <a:tr h="243037">
                <a:tc>
                  <a:txBody>
                    <a:bodyPr/>
                    <a:lstStyle/>
                    <a:p>
                      <a:pPr algn="ctr">
                        <a:defRPr sz="74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1순위</a:t>
                      </a:r>
                    </a:p>
                  </a:txBody>
                  <a:tcPr marL="18288" marR="18288" marT="9144" marB="9144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 b="1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1050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추가수수료 1%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41.53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20.59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A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24.7%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3.58억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3,579만원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</a:tr>
              <a:tr h="243037">
                <a:tc>
                  <a:txBody>
                    <a:bodyPr/>
                    <a:lstStyle/>
                    <a:p>
                      <a:pPr algn="ctr">
                        <a:defRPr sz="74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1순위</a:t>
                      </a:r>
                    </a:p>
                  </a:txBody>
                  <a:tcPr marL="18288" marR="18288" marT="9144" marB="9144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 b="1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1067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추가수수료 1%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30.40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15.07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A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24.7%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2.62억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2,619만원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</a:tr>
              <a:tr h="243037">
                <a:tc>
                  <a:txBody>
                    <a:bodyPr/>
                    <a:lstStyle/>
                    <a:p>
                      <a:pPr algn="ctr">
                        <a:defRPr sz="74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1순위</a:t>
                      </a:r>
                    </a:p>
                  </a:txBody>
                  <a:tcPr marL="18288" marR="18288" marT="9144" marB="9144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 b="1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1068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추가수수료 1%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30.40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15.07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A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24.7%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2.62억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2,619만원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</a:tr>
              <a:tr h="243037">
                <a:tc>
                  <a:txBody>
                    <a:bodyPr/>
                    <a:lstStyle/>
                    <a:p>
                      <a:pPr algn="ctr">
                        <a:defRPr sz="74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1순위</a:t>
                      </a:r>
                    </a:p>
                  </a:txBody>
                  <a:tcPr marL="18288" marR="18288" marT="9144" marB="9144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 b="1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1069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추가수수료 1%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30.40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15.07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A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24.7%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2.62억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2,619만원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</a:tr>
              <a:tr h="243037">
                <a:tc>
                  <a:txBody>
                    <a:bodyPr/>
                    <a:lstStyle/>
                    <a:p>
                      <a:pPr algn="ctr">
                        <a:defRPr sz="74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1순위</a:t>
                      </a:r>
                    </a:p>
                  </a:txBody>
                  <a:tcPr marL="18288" marR="18288" marT="9144" marB="9144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 b="1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1070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추가수수료 1%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30.40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15.07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A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24.7%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2.62억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2,619만원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</a:tr>
              <a:tr h="243037">
                <a:tc>
                  <a:txBody>
                    <a:bodyPr/>
                    <a:lstStyle/>
                    <a:p>
                      <a:pPr algn="ctr">
                        <a:defRPr sz="74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1순위</a:t>
                      </a:r>
                    </a:p>
                  </a:txBody>
                  <a:tcPr marL="18288" marR="18288" marT="9144" marB="9144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 b="1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1077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추가수수료 1%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31.19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15.46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B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22.7%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2.76억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2,759만원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</a:tr>
              <a:tr h="243037">
                <a:tc>
                  <a:txBody>
                    <a:bodyPr/>
                    <a:lstStyle/>
                    <a:p>
                      <a:pPr algn="ctr">
                        <a:defRPr sz="74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1순위</a:t>
                      </a:r>
                    </a:p>
                  </a:txBody>
                  <a:tcPr marL="18288" marR="18288" marT="9144" marB="9144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 b="1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1091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추가수수료 1%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26.51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13.14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A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24.7%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2.24억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2,239만원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</a:tr>
              <a:tr h="243037">
                <a:tc>
                  <a:txBody>
                    <a:bodyPr/>
                    <a:lstStyle/>
                    <a:p>
                      <a:pPr algn="ctr">
                        <a:defRPr sz="74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1순위</a:t>
                      </a:r>
                    </a:p>
                  </a:txBody>
                  <a:tcPr marL="18288" marR="18288" marT="9144" marB="9144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 b="1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1103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추가수수료 1%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31.19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15.46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B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22.7%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2.76억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2,759만원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</a:tr>
              <a:tr h="243054">
                <a:tc>
                  <a:txBody>
                    <a:bodyPr/>
                    <a:lstStyle/>
                    <a:p>
                      <a:pPr algn="ctr">
                        <a:defRPr sz="74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1순위</a:t>
                      </a:r>
                    </a:p>
                  </a:txBody>
                  <a:tcPr marL="18288" marR="18288" marT="9144" marB="9144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 b="1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1106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추가수수료 1%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31.19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15.46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A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24.7%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2.69억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4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2,687만원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1480" y="6355080"/>
            <a:ext cx="10972800" cy="2194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70">
                <a:solidFill>
                  <a:srgbClr val="646464"/>
                </a:solidFill>
                <a:latin typeface="Malgun Gothic"/>
              </a:defRPr>
            </a:pPr>
            <a:r>
              <a:t>영업 메모: 고객에게 “10층 중에서도 본부가 먼저 소진시켜야 하는 호실”로 설명. 공급가=신규할인분양가(VAT 제외), VAT포함=토지·건물·부가세 포함 총계.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" y="182880"/>
            <a:ext cx="11521440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141414"/>
                </a:solidFill>
                <a:latin typeface="Malgun Gothic"/>
              </a:defRPr>
            </a:pPr>
            <a:r>
              <a:t>10F 분양현황표 2/3 — 2순위: 일반 분양가능 호실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7472" y="621792"/>
            <a:ext cx="10515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5A5A5A"/>
                </a:solidFill>
                <a:latin typeface="Malgun Gothic"/>
              </a:defRPr>
            </a:pPr>
            <a:r>
              <a:t>1순위 호실 제안 후 고객 예산·방향·층 내 위치에 따라 연결 제안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11480" y="987552"/>
            <a:ext cx="2743200" cy="411480"/>
          </a:xfrm>
          <a:prstGeom prst="roundRect">
            <a:avLst/>
          </a:prstGeom>
          <a:solidFill>
            <a:srgbClr val="0053C4"/>
          </a:solidFill>
          <a:ln>
            <a:solidFill>
              <a:srgbClr val="0053C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 b="1">
                <a:solidFill>
                  <a:srgbClr val="FFFFFF"/>
                </a:solidFill>
                <a:latin typeface="Malgun Gothic"/>
              </a:defRPr>
            </a:pPr>
            <a:r>
              <a:t>2순위 일반분양 | 14개 호실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337560" y="987552"/>
            <a:ext cx="2743200" cy="411480"/>
          </a:xfrm>
          <a:prstGeom prst="roundRect">
            <a:avLst/>
          </a:prstGeom>
          <a:solidFill>
            <a:srgbClr val="121212"/>
          </a:solidFill>
          <a:ln>
            <a:solidFill>
              <a:srgbClr val="12121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>
                <a:solidFill>
                  <a:srgbClr val="FFFFFF"/>
                </a:solidFill>
                <a:latin typeface="Malgun Gothic"/>
              </a:defRPr>
            </a:pPr>
            <a:r>
              <a:t>예산별 추천 가능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63640" y="987552"/>
            <a:ext cx="2971800" cy="411480"/>
          </a:xfrm>
          <a:prstGeom prst="roundRect">
            <a:avLst/>
          </a:prstGeom>
          <a:solidFill>
            <a:srgbClr val="EB5E28"/>
          </a:solidFill>
          <a:ln>
            <a:solidFill>
              <a:srgbClr val="EB5E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>
                <a:solidFill>
                  <a:srgbClr val="FFFFFF"/>
                </a:solidFill>
                <a:latin typeface="Malgun Gothic"/>
              </a:defRPr>
            </a:pPr>
            <a:r>
              <a:t>단독 호실 우선 상담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0040" y="1554480"/>
          <a:ext cx="6867144" cy="416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"/>
                <a:gridCol w="612648"/>
                <a:gridCol w="1691640"/>
                <a:gridCol w="658368"/>
                <a:gridCol w="658368"/>
                <a:gridCol w="475488"/>
                <a:gridCol w="658368"/>
                <a:gridCol w="749808"/>
                <a:gridCol w="859536"/>
              </a:tblGrid>
              <a:tr h="277368">
                <a:tc>
                  <a:txBody>
                    <a:bodyPr/>
                    <a:lstStyle/>
                    <a:p>
                      <a:pPr algn="ctr">
                        <a:defRPr sz="85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우선</a:t>
                      </a:r>
                    </a:p>
                  </a:txBody>
                  <a:tcPr marL="18288" marR="18288" marT="18288" marB="18288">
                    <a:solidFill>
                      <a:srgbClr val="0053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5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호실</a:t>
                      </a:r>
                    </a:p>
                  </a:txBody>
                  <a:tcPr marL="18288" marR="18288" marT="18288" marB="18288">
                    <a:solidFill>
                      <a:srgbClr val="0053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5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상태/조건</a:t>
                      </a:r>
                    </a:p>
                  </a:txBody>
                  <a:tcPr marL="18288" marR="18288" marT="18288" marB="18288">
                    <a:solidFill>
                      <a:srgbClr val="0053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5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계약평</a:t>
                      </a:r>
                    </a:p>
                  </a:txBody>
                  <a:tcPr marL="18288" marR="18288" marT="18288" marB="18288">
                    <a:solidFill>
                      <a:srgbClr val="0053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5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전용평</a:t>
                      </a:r>
                    </a:p>
                  </a:txBody>
                  <a:tcPr marL="18288" marR="18288" marT="18288" marB="18288">
                    <a:solidFill>
                      <a:srgbClr val="0053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5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등급</a:t>
                      </a:r>
                    </a:p>
                  </a:txBody>
                  <a:tcPr marL="18288" marR="18288" marT="18288" marB="18288">
                    <a:solidFill>
                      <a:srgbClr val="0053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5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할인율</a:t>
                      </a:r>
                    </a:p>
                  </a:txBody>
                  <a:tcPr marL="18288" marR="18288" marT="18288" marB="18288">
                    <a:solidFill>
                      <a:srgbClr val="0053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5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VAT포함</a:t>
                      </a:r>
                    </a:p>
                  </a:txBody>
                  <a:tcPr marL="18288" marR="18288" marT="18288" marB="18288">
                    <a:solidFill>
                      <a:srgbClr val="0053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5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10% 예상</a:t>
                      </a:r>
                    </a:p>
                  </a:txBody>
                  <a:tcPr marL="18288" marR="18288" marT="18288" marB="18288">
                    <a:solidFill>
                      <a:srgbClr val="0053C4"/>
                    </a:solidFill>
                  </a:tcPr>
                </a:tc>
              </a:tr>
              <a:tr h="277368">
                <a:tc>
                  <a:txBody>
                    <a:bodyPr/>
                    <a:lstStyle/>
                    <a:p>
                      <a:pPr algn="ctr">
                        <a:defRPr sz="80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2순위</a:t>
                      </a:r>
                    </a:p>
                  </a:txBody>
                  <a:tcPr marL="18288" marR="18288" marT="9144" marB="9144">
                    <a:solidFill>
                      <a:srgbClr val="0053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 b="1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1011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분양가능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31.38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15.55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B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22.7%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2.78억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2,775만원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</a:tr>
              <a:tr h="277368">
                <a:tc>
                  <a:txBody>
                    <a:bodyPr/>
                    <a:lstStyle/>
                    <a:p>
                      <a:pPr algn="ctr">
                        <a:defRPr sz="80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2순위</a:t>
                      </a:r>
                    </a:p>
                  </a:txBody>
                  <a:tcPr marL="18288" marR="18288" marT="9144" marB="9144">
                    <a:solidFill>
                      <a:srgbClr val="0053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 b="1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1014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분양가능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31.38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15.55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B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22.7%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2.78억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2,775만원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</a:tr>
              <a:tr h="277368">
                <a:tc>
                  <a:txBody>
                    <a:bodyPr/>
                    <a:lstStyle/>
                    <a:p>
                      <a:pPr algn="ctr">
                        <a:defRPr sz="80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2순위</a:t>
                      </a:r>
                    </a:p>
                  </a:txBody>
                  <a:tcPr marL="18288" marR="18288" marT="9144" marB="9144">
                    <a:solidFill>
                      <a:srgbClr val="0053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 b="1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1020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분양가능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32.78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16.25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A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24.7%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2.82억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2,825만원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</a:tr>
              <a:tr h="277368">
                <a:tc>
                  <a:txBody>
                    <a:bodyPr/>
                    <a:lstStyle/>
                    <a:p>
                      <a:pPr algn="ctr">
                        <a:defRPr sz="80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2순위</a:t>
                      </a:r>
                    </a:p>
                  </a:txBody>
                  <a:tcPr marL="18288" marR="18288" marT="9144" marB="9144">
                    <a:solidFill>
                      <a:srgbClr val="0053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 b="1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1028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분양가능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30.40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15.07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A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24.7%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2.62억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2,619만원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</a:tr>
              <a:tr h="277368">
                <a:tc>
                  <a:txBody>
                    <a:bodyPr/>
                    <a:lstStyle/>
                    <a:p>
                      <a:pPr algn="ctr">
                        <a:defRPr sz="80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2순위</a:t>
                      </a:r>
                    </a:p>
                  </a:txBody>
                  <a:tcPr marL="18288" marR="18288" marT="9144" marB="9144">
                    <a:solidFill>
                      <a:srgbClr val="0053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 b="1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1032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분양가능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30.40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15.07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A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24.7%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2.62억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2,619만원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</a:tr>
              <a:tr h="277368">
                <a:tc>
                  <a:txBody>
                    <a:bodyPr/>
                    <a:lstStyle/>
                    <a:p>
                      <a:pPr algn="ctr">
                        <a:defRPr sz="80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2순위</a:t>
                      </a:r>
                    </a:p>
                  </a:txBody>
                  <a:tcPr marL="18288" marR="18288" marT="9144" marB="9144">
                    <a:solidFill>
                      <a:srgbClr val="0053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 b="1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1033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분양가능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30.40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15.07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A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24.7%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2.62억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2,619만원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</a:tr>
              <a:tr h="277368">
                <a:tc>
                  <a:txBody>
                    <a:bodyPr/>
                    <a:lstStyle/>
                    <a:p>
                      <a:pPr algn="ctr">
                        <a:defRPr sz="80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2순위</a:t>
                      </a:r>
                    </a:p>
                  </a:txBody>
                  <a:tcPr marL="18288" marR="18288" marT="9144" marB="9144">
                    <a:solidFill>
                      <a:srgbClr val="0053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 b="1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1036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분양가능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30.40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15.07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A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24.7%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2.62억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2,619만원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</a:tr>
              <a:tr h="277368">
                <a:tc>
                  <a:txBody>
                    <a:bodyPr/>
                    <a:lstStyle/>
                    <a:p>
                      <a:pPr algn="ctr">
                        <a:defRPr sz="80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2순위</a:t>
                      </a:r>
                    </a:p>
                  </a:txBody>
                  <a:tcPr marL="18288" marR="18288" marT="9144" marB="9144">
                    <a:solidFill>
                      <a:srgbClr val="0053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 b="1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1037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분양가능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30.40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15.07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A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24.7%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2.62억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2,619만원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</a:tr>
              <a:tr h="277368">
                <a:tc>
                  <a:txBody>
                    <a:bodyPr/>
                    <a:lstStyle/>
                    <a:p>
                      <a:pPr algn="ctr">
                        <a:defRPr sz="80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2순위</a:t>
                      </a:r>
                    </a:p>
                  </a:txBody>
                  <a:tcPr marL="18288" marR="18288" marT="9144" marB="9144">
                    <a:solidFill>
                      <a:srgbClr val="0053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 b="1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1058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분양가능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24.85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12.32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A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24.7%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2.14억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2,142만원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</a:tr>
              <a:tr h="277368">
                <a:tc>
                  <a:txBody>
                    <a:bodyPr/>
                    <a:lstStyle/>
                    <a:p>
                      <a:pPr algn="ctr">
                        <a:defRPr sz="80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2순위</a:t>
                      </a:r>
                    </a:p>
                  </a:txBody>
                  <a:tcPr marL="18288" marR="18288" marT="9144" marB="9144">
                    <a:solidFill>
                      <a:srgbClr val="0053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 b="1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1060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분양가능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24.57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12.18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A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24.7%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2.12억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2,118만원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</a:tr>
              <a:tr h="277368">
                <a:tc>
                  <a:txBody>
                    <a:bodyPr/>
                    <a:lstStyle/>
                    <a:p>
                      <a:pPr algn="ctr">
                        <a:defRPr sz="80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2순위</a:t>
                      </a:r>
                    </a:p>
                  </a:txBody>
                  <a:tcPr marL="18288" marR="18288" marT="9144" marB="9144">
                    <a:solidFill>
                      <a:srgbClr val="0053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 b="1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1083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분양가능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28.82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14.28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A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24.7%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2.43억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2,435만원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</a:tr>
              <a:tr h="277368">
                <a:tc>
                  <a:txBody>
                    <a:bodyPr/>
                    <a:lstStyle/>
                    <a:p>
                      <a:pPr algn="ctr">
                        <a:defRPr sz="80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2순위</a:t>
                      </a:r>
                    </a:p>
                  </a:txBody>
                  <a:tcPr marL="18288" marR="18288" marT="9144" marB="9144">
                    <a:solidFill>
                      <a:srgbClr val="0053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 b="1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1087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분양가능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26.51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13.14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A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24.7%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2.24억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2,239만원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</a:tr>
              <a:tr h="277368">
                <a:tc>
                  <a:txBody>
                    <a:bodyPr/>
                    <a:lstStyle/>
                    <a:p>
                      <a:pPr algn="ctr">
                        <a:defRPr sz="80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2순위</a:t>
                      </a:r>
                    </a:p>
                  </a:txBody>
                  <a:tcPr marL="18288" marR="18288" marT="9144" marB="9144">
                    <a:solidFill>
                      <a:srgbClr val="0053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 b="1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1098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분양가능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31.19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15.46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A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24.7%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2.69억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2,687만원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</a:tr>
              <a:tr h="277368">
                <a:tc>
                  <a:txBody>
                    <a:bodyPr/>
                    <a:lstStyle/>
                    <a:p>
                      <a:pPr algn="ctr">
                        <a:defRPr sz="80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2순위</a:t>
                      </a:r>
                    </a:p>
                  </a:txBody>
                  <a:tcPr marL="18288" marR="18288" marT="9144" marB="9144">
                    <a:solidFill>
                      <a:srgbClr val="0053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 b="1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1101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분양가능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31.19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15.46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B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22.7%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2.76억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2,759만원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411480" y="5806440"/>
            <a:ext cx="11155680" cy="502920"/>
          </a:xfrm>
          <a:prstGeom prst="roundRect">
            <a:avLst/>
          </a:prstGeom>
          <a:solidFill>
            <a:srgbClr val="F8F9FB"/>
          </a:solidFill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1">
                <a:solidFill>
                  <a:srgbClr val="2D2D2D"/>
                </a:solidFill>
                <a:latin typeface="Malgun Gothic"/>
              </a:defRPr>
            </a:pPr>
            <a:r>
              <a:t>상담 포인트: 2억 초반대 소형 호실(1058·1060·1087) → 진입장벽 낮음 / 31평대 호실(1011·1014·1098·1101) → 공간감 강조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" y="6382512"/>
            <a:ext cx="10972800" cy="2194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70">
                <a:solidFill>
                  <a:srgbClr val="646464"/>
                </a:solidFill>
                <a:latin typeface="Malgun Gothic"/>
              </a:defRPr>
            </a:pPr>
            <a:r>
              <a:t>※ 1순위 호실이 예산·위치와 맞지 않을 때 2순위 호실로 전환 제안.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" y="182880"/>
            <a:ext cx="11521440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141414"/>
                </a:solidFill>
                <a:latin typeface="Malgun Gothic"/>
              </a:defRPr>
            </a:pPr>
            <a:r>
              <a:t>10F 분양현황표 3/3 — 3순위: 묶음호실 + 판매완료/분양불가 표시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7472" y="621792"/>
            <a:ext cx="10515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5A5A5A"/>
                </a:solidFill>
                <a:latin typeface="Malgun Gothic"/>
              </a:defRPr>
            </a:pPr>
            <a:r>
              <a:t>묶음호실은 단독 제안보다 확장 수요·법인 수요에 맞춰 후순위 제안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11480" y="987552"/>
            <a:ext cx="2926080" cy="411480"/>
          </a:xfrm>
          <a:prstGeom prst="roundRect">
            <a:avLst/>
          </a:prstGeom>
          <a:solidFill>
            <a:srgbClr val="121212"/>
          </a:solidFill>
          <a:ln>
            <a:solidFill>
              <a:srgbClr val="12121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1">
                <a:solidFill>
                  <a:srgbClr val="FFFFFF"/>
                </a:solidFill>
                <a:latin typeface="Malgun Gothic"/>
              </a:defRPr>
            </a:pPr>
            <a:r>
              <a:t>3순위 묶음호실 | 4세트 / 8개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520440" y="987552"/>
            <a:ext cx="2926080" cy="411480"/>
          </a:xfrm>
          <a:prstGeom prst="roundRect">
            <a:avLst/>
          </a:prstGeom>
          <a:solidFill>
            <a:srgbClr val="EB5E28"/>
          </a:solidFill>
          <a:ln>
            <a:solidFill>
              <a:srgbClr val="EB5E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>
                <a:solidFill>
                  <a:srgbClr val="FFFFFF"/>
                </a:solidFill>
                <a:latin typeface="Malgun Gothic"/>
              </a:defRPr>
            </a:pPr>
            <a:r>
              <a:t>확장형 법인·스튜디오 수요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20040" y="1536192"/>
          <a:ext cx="6867144" cy="224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"/>
                <a:gridCol w="612648"/>
                <a:gridCol w="1691640"/>
                <a:gridCol w="658368"/>
                <a:gridCol w="658368"/>
                <a:gridCol w="475488"/>
                <a:gridCol w="658368"/>
                <a:gridCol w="749808"/>
                <a:gridCol w="859536"/>
              </a:tblGrid>
              <a:tr h="248920">
                <a:tc>
                  <a:txBody>
                    <a:bodyPr/>
                    <a:lstStyle/>
                    <a:p>
                      <a:pPr algn="ctr">
                        <a:defRPr sz="85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우선</a:t>
                      </a:r>
                    </a:p>
                  </a:txBody>
                  <a:tcPr marL="18288" marR="18288" marT="18288" marB="18288">
                    <a:solidFill>
                      <a:srgbClr val="1212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5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호실</a:t>
                      </a:r>
                    </a:p>
                  </a:txBody>
                  <a:tcPr marL="18288" marR="18288" marT="18288" marB="18288">
                    <a:solidFill>
                      <a:srgbClr val="1212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5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상태/조건</a:t>
                      </a:r>
                    </a:p>
                  </a:txBody>
                  <a:tcPr marL="18288" marR="18288" marT="18288" marB="18288">
                    <a:solidFill>
                      <a:srgbClr val="1212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5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계약평</a:t>
                      </a:r>
                    </a:p>
                  </a:txBody>
                  <a:tcPr marL="18288" marR="18288" marT="18288" marB="18288">
                    <a:solidFill>
                      <a:srgbClr val="1212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5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전용평</a:t>
                      </a:r>
                    </a:p>
                  </a:txBody>
                  <a:tcPr marL="18288" marR="18288" marT="18288" marB="18288">
                    <a:solidFill>
                      <a:srgbClr val="1212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5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등급</a:t>
                      </a:r>
                    </a:p>
                  </a:txBody>
                  <a:tcPr marL="18288" marR="18288" marT="18288" marB="18288">
                    <a:solidFill>
                      <a:srgbClr val="1212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5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할인율</a:t>
                      </a:r>
                    </a:p>
                  </a:txBody>
                  <a:tcPr marL="18288" marR="18288" marT="18288" marB="18288">
                    <a:solidFill>
                      <a:srgbClr val="1212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5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VAT포함</a:t>
                      </a:r>
                    </a:p>
                  </a:txBody>
                  <a:tcPr marL="18288" marR="18288" marT="18288" marB="18288">
                    <a:solidFill>
                      <a:srgbClr val="1212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5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10% 예상</a:t>
                      </a:r>
                    </a:p>
                  </a:txBody>
                  <a:tcPr marL="18288" marR="18288" marT="18288" marB="18288">
                    <a:solidFill>
                      <a:srgbClr val="121212"/>
                    </a:solidFill>
                  </a:tcPr>
                </a:tc>
              </a:tr>
              <a:tr h="248920">
                <a:tc>
                  <a:txBody>
                    <a:bodyPr/>
                    <a:lstStyle/>
                    <a:p>
                      <a:pPr algn="ctr">
                        <a:defRPr sz="79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3순위</a:t>
                      </a:r>
                    </a:p>
                  </a:txBody>
                  <a:tcPr marL="18288" marR="18288" marT="9144" marB="9144">
                    <a:solidFill>
                      <a:srgbClr val="1212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 b="1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1008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분양가능 / 묶음 1008·1009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31.38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15.55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B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22.7%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2.78억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2,775만원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</a:tr>
              <a:tr h="248920">
                <a:tc>
                  <a:txBody>
                    <a:bodyPr/>
                    <a:lstStyle/>
                    <a:p>
                      <a:pPr algn="ctr">
                        <a:defRPr sz="79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3순위</a:t>
                      </a:r>
                    </a:p>
                  </a:txBody>
                  <a:tcPr marL="18288" marR="18288" marT="9144" marB="9144">
                    <a:solidFill>
                      <a:srgbClr val="1212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 b="1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1009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분양가능 / 묶음 1008·1009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31.38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15.55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B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22.7%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2.78억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2,775만원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</a:tr>
              <a:tr h="248920">
                <a:tc>
                  <a:txBody>
                    <a:bodyPr/>
                    <a:lstStyle/>
                    <a:p>
                      <a:pPr algn="ctr">
                        <a:defRPr sz="79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3순위</a:t>
                      </a:r>
                    </a:p>
                  </a:txBody>
                  <a:tcPr marL="18288" marR="18288" marT="9144" marB="9144">
                    <a:solidFill>
                      <a:srgbClr val="1212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 b="1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1039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분양가능 / 묶음 1039·1040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30.40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15.07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B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22.7%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2.69억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2,688만원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</a:tr>
              <a:tr h="248920">
                <a:tc>
                  <a:txBody>
                    <a:bodyPr/>
                    <a:lstStyle/>
                    <a:p>
                      <a:pPr algn="ctr">
                        <a:defRPr sz="79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3순위</a:t>
                      </a:r>
                    </a:p>
                  </a:txBody>
                  <a:tcPr marL="18288" marR="18288" marT="9144" marB="9144">
                    <a:solidFill>
                      <a:srgbClr val="1212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 b="1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1040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분양가능 / 묶음 1039·1040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30.40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15.07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B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22.7%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2.69억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2,688만원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</a:tr>
              <a:tr h="248920">
                <a:tc>
                  <a:txBody>
                    <a:bodyPr/>
                    <a:lstStyle/>
                    <a:p>
                      <a:pPr algn="ctr">
                        <a:defRPr sz="79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3순위</a:t>
                      </a:r>
                    </a:p>
                  </a:txBody>
                  <a:tcPr marL="18288" marR="18288" marT="9144" marB="9144">
                    <a:solidFill>
                      <a:srgbClr val="1212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 b="1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1046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분양가능 / 묶음 1046·1047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30.40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15.07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A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24.7%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2.62억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2,620만원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</a:tr>
              <a:tr h="248920">
                <a:tc>
                  <a:txBody>
                    <a:bodyPr/>
                    <a:lstStyle/>
                    <a:p>
                      <a:pPr algn="ctr">
                        <a:defRPr sz="79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3순위</a:t>
                      </a:r>
                    </a:p>
                  </a:txBody>
                  <a:tcPr marL="18288" marR="18288" marT="9144" marB="9144">
                    <a:solidFill>
                      <a:srgbClr val="1212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 b="1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1047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분양가능 / 묶음 1046·1047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30.40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15.07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A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24.7%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2.62억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2,620만원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</a:tr>
              <a:tr h="248920">
                <a:tc>
                  <a:txBody>
                    <a:bodyPr/>
                    <a:lstStyle/>
                    <a:p>
                      <a:pPr algn="ctr">
                        <a:defRPr sz="79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3순위</a:t>
                      </a:r>
                    </a:p>
                  </a:txBody>
                  <a:tcPr marL="18288" marR="18288" marT="9144" marB="9144">
                    <a:solidFill>
                      <a:srgbClr val="1212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 b="1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1095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분양가능 / 묶음 1095·1096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28.82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14.28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A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24.7%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2.43억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2,435만원</a:t>
                      </a:r>
                    </a:p>
                  </a:txBody>
                  <a:tcPr marL="18288" marR="18288" marT="9144" marB="9144">
                    <a:solidFill>
                      <a:srgbClr val="FFFFFF"/>
                    </a:solidFill>
                  </a:tcPr>
                </a:tc>
              </a:tr>
              <a:tr h="248920">
                <a:tc>
                  <a:txBody>
                    <a:bodyPr/>
                    <a:lstStyle/>
                    <a:p>
                      <a:pPr algn="ctr">
                        <a:defRPr sz="790" b="1">
                          <a:solidFill>
                            <a:srgbClr val="FFFFFF"/>
                          </a:solidFill>
                          <a:latin typeface="Malgun Gothic"/>
                        </a:defRPr>
                      </a:pPr>
                      <a:r>
                        <a:t>3순위</a:t>
                      </a:r>
                    </a:p>
                  </a:txBody>
                  <a:tcPr marL="18288" marR="18288" marT="9144" marB="9144">
                    <a:solidFill>
                      <a:srgbClr val="1212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 b="1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1096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분양가능 / 묶음 1095·1096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28.76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14.26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C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20.7%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2.65억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90">
                          <a:solidFill>
                            <a:srgbClr val="1E1E1E"/>
                          </a:solidFill>
                          <a:latin typeface="Malgun Gothic"/>
                        </a:defRPr>
                      </a:pPr>
                      <a:r>
                        <a:t>2,650만원</a:t>
                      </a:r>
                    </a:p>
                  </a:txBody>
                  <a:tcPr marL="18288" marR="18288" marT="9144" marB="9144">
                    <a:solidFill>
                      <a:srgbClr val="F8F9FB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032" y="1325880"/>
            <a:ext cx="4617720" cy="319491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150608" y="1335024"/>
            <a:ext cx="2331720" cy="292608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730" b="1">
                <a:solidFill>
                  <a:srgbClr val="C80000"/>
                </a:solidFill>
                <a:latin typeface="Malgun Gothic"/>
              </a:defRPr>
            </a:pPr>
            <a:r>
              <a:t>10F 도면 기준: 빨간 X = 판매완료/분양불가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11480" y="3959352"/>
            <a:ext cx="6537960" cy="2057400"/>
          </a:xfrm>
          <a:prstGeom prst="roundRect">
            <a:avLst/>
          </a:prstGeom>
          <a:solidFill>
            <a:srgbClr val="FFF6F6"/>
          </a:solidFill>
          <a:ln>
            <a:solidFill>
              <a:srgbClr val="E6B4B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/>
          <a:lstStyle/>
          <a:p>
            <a:pPr algn="ctr">
              <a:defRPr sz="1200" b="1">
                <a:solidFill>
                  <a:srgbClr val="C80000"/>
                </a:solidFill>
                <a:latin typeface="Malgun Gothic"/>
              </a:defRPr>
            </a:pPr>
            <a:r>
              <a:t>판매완료/분양불가 표시 호실</a:t>
            </a:r>
          </a:p>
          <a:p>
            <a:pPr>
              <a:defRPr sz="860">
                <a:solidFill>
                  <a:srgbClr val="464646"/>
                </a:solidFill>
                <a:latin typeface="Malgun Gothic"/>
              </a:defRPr>
            </a:pPr>
            <a:r>
              <a:t>도면상 빨간 X 표기 기준 — 고객 설명 시 “현재 선택 불가 호실”로 안내</a:t>
            </a:r>
          </a:p>
          <a:p>
            <a:pPr>
              <a:defRPr sz="819">
                <a:solidFill>
                  <a:srgbClr val="323232"/>
                </a:solidFill>
                <a:latin typeface="Malgun Gothic"/>
              </a:defRPr>
            </a:pPr>
            <a:r>
              <a:t>1001 · 1002 · 1003 · 1005 · 1006 · 1007 · 1010 · 1013 · 1015 · 1017 · 1022 · 1025 · 1026 · 1027 · 1030 · 1034 · 1038 · 1042 · 1045 · 1048 · 1049 · 1053 · 1054 · 1055 · 1059 · 1063 · 1065 · 1071 · 1073 · 1075 · 1079 · 1081 · 1082 · 1084 · 1085 · 1086 · 1088 · 1089 · 1090 · 1093 · 1094 · 1097 · 1099 · 1102 · 1104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114032" y="5120640"/>
            <a:ext cx="4617720" cy="914400"/>
          </a:xfrm>
          <a:prstGeom prst="roundRect">
            <a:avLst/>
          </a:prstGeom>
          <a:solidFill>
            <a:srgbClr val="F8F9FB"/>
          </a:solidFill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/>
          <a:lstStyle/>
          <a:p>
            <a:pPr algn="ctr">
              <a:defRPr sz="1100" b="1">
                <a:latin typeface="Malgun Gothic"/>
              </a:defRPr>
            </a:pPr>
            <a:r>
              <a:t>등급별 상담 순서</a:t>
            </a:r>
          </a:p>
          <a:p>
            <a:pPr>
              <a:defRPr sz="930">
                <a:solidFill>
                  <a:srgbClr val="2D2D2D"/>
                </a:solidFill>
                <a:latin typeface="Malgun Gothic"/>
              </a:defRPr>
            </a:pPr>
            <a:r>
              <a:t>① 추가수수료 1% 18개 → ② 일반 분양가능 14개 → ③ 묶음호실 4세트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1480" y="6382512"/>
            <a:ext cx="10972800" cy="2194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70">
                <a:solidFill>
                  <a:srgbClr val="646464"/>
                </a:solidFill>
                <a:latin typeface="Malgun Gothic"/>
              </a:defRPr>
            </a:pPr>
            <a:r>
              <a:t>주의: 묶음호실은 개별 분양 불가 조건 확인 후 상담. 판매완료/분양불가 호실은 최종 계약 전 본부 잔여현황 재확인 필요.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02920"/>
          </a:xfrm>
          <a:prstGeom prst="rect">
            <a:avLst/>
          </a:prstGeom>
          <a:solidFill>
            <a:srgbClr val="1F2937"/>
          </a:solidFill>
          <a:ln w="12700">
            <a:solidFill>
              <a:srgbClr val="1F293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20040" y="109728"/>
            <a:ext cx="83210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FFFFFF"/>
                </a:solidFill>
              </a:rPr>
              <a:t>영업사원 상담 플로우: 10층만 빠르게 클로징</a:t>
            </a:r>
            <a:endParaRPr lang="en-US" sz="1700" dirty="0"/>
          </a:p>
        </p:txBody>
      </p:sp>
      <p:sp>
        <p:nvSpPr>
          <p:cNvPr id="4" name="Text 2"/>
          <p:cNvSpPr/>
          <p:nvPr/>
        </p:nvSpPr>
        <p:spPr>
          <a:xfrm>
            <a:off x="8595360" y="146304"/>
            <a:ext cx="3246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850" dirty="0">
                <a:solidFill>
                  <a:srgbClr val="E5E7EB"/>
                </a:solidFill>
              </a:rPr>
              <a:t>스크립트</a:t>
            </a:r>
            <a:endParaRPr lang="en-US" sz="850" dirty="0"/>
          </a:p>
        </p:txBody>
      </p:sp>
      <p:sp>
        <p:nvSpPr>
          <p:cNvPr id="5" name="Shape 3"/>
          <p:cNvSpPr/>
          <p:nvPr/>
        </p:nvSpPr>
        <p:spPr>
          <a:xfrm>
            <a:off x="685800" y="914400"/>
            <a:ext cx="10835640" cy="658368"/>
          </a:xfrm>
          <a:prstGeom prst="roundRect">
            <a:avLst>
              <a:gd name="adj" fmla="val 9722"/>
            </a:avLst>
          </a:prstGeom>
          <a:solidFill>
            <a:srgbClr val="FFF7ED"/>
          </a:solidFill>
          <a:ln w="12700">
            <a:solidFill>
              <a:srgbClr val="FED7AA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14400" y="1078992"/>
            <a:ext cx="24231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15A24"/>
                </a:solidFill>
              </a:rPr>
              <a:t>1. 테라스부터 보여주기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3429000" y="1069848"/>
            <a:ext cx="7589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30" dirty="0">
                <a:solidFill>
                  <a:srgbClr val="1F2937"/>
                </a:solidFill>
              </a:rPr>
              <a:t>“이 상품의 핵심은 실내면적이 아니라 테라스까지 포함한 체감공간입니다.”</a:t>
            </a:r>
            <a:endParaRPr lang="en-US" sz="1130" dirty="0"/>
          </a:p>
        </p:txBody>
      </p:sp>
      <p:sp>
        <p:nvSpPr>
          <p:cNvPr id="8" name="Shape 6"/>
          <p:cNvSpPr/>
          <p:nvPr/>
        </p:nvSpPr>
        <p:spPr>
          <a:xfrm>
            <a:off x="685800" y="1856232"/>
            <a:ext cx="10835640" cy="658368"/>
          </a:xfrm>
          <a:prstGeom prst="roundRect">
            <a:avLst>
              <a:gd name="adj" fmla="val 9722"/>
            </a:avLst>
          </a:prstGeom>
          <a:solidFill>
            <a:srgbClr val="F9FAFB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914400" y="2020824"/>
            <a:ext cx="24231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F2937"/>
                </a:solidFill>
              </a:rPr>
              <a:t>2. 복층 활용을 그려주기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429000" y="2011680"/>
            <a:ext cx="7589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30" dirty="0">
                <a:solidFill>
                  <a:srgbClr val="1F2937"/>
                </a:solidFill>
              </a:rPr>
              <a:t>“1층은 사무실·상담실·스튜디오, 2층은 휴식/체류공간으로 나눌 수 있습니다.”</a:t>
            </a:r>
            <a:endParaRPr lang="en-US" sz="1130" dirty="0"/>
          </a:p>
        </p:txBody>
      </p:sp>
      <p:sp>
        <p:nvSpPr>
          <p:cNvPr id="11" name="Shape 9"/>
          <p:cNvSpPr/>
          <p:nvPr/>
        </p:nvSpPr>
        <p:spPr>
          <a:xfrm>
            <a:off x="685800" y="2798064"/>
            <a:ext cx="10835640" cy="658368"/>
          </a:xfrm>
          <a:prstGeom prst="roundRect">
            <a:avLst>
              <a:gd name="adj" fmla="val 9722"/>
            </a:avLst>
          </a:prstGeom>
          <a:solidFill>
            <a:srgbClr val="FFF7ED"/>
          </a:solidFill>
          <a:ln w="12700">
            <a:solidFill>
              <a:srgbClr val="FED7AA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14400" y="2962656"/>
            <a:ext cx="24231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15A24"/>
                </a:solidFill>
              </a:rPr>
              <a:t>3. 가격은 10%로 단순화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3429000" y="2953512"/>
            <a:ext cx="7589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30" dirty="0">
                <a:solidFill>
                  <a:srgbClr val="1F2937"/>
                </a:solidFill>
              </a:rPr>
              <a:t>“VAT포함 총액의 약 10%부터 진입 가능한 호실을 먼저 보시겠습니다.”</a:t>
            </a:r>
            <a:endParaRPr lang="en-US" sz="1130" dirty="0"/>
          </a:p>
        </p:txBody>
      </p:sp>
      <p:sp>
        <p:nvSpPr>
          <p:cNvPr id="14" name="Shape 12"/>
          <p:cNvSpPr/>
          <p:nvPr/>
        </p:nvSpPr>
        <p:spPr>
          <a:xfrm>
            <a:off x="685800" y="3739896"/>
            <a:ext cx="10835640" cy="658368"/>
          </a:xfrm>
          <a:prstGeom prst="roundRect">
            <a:avLst>
              <a:gd name="adj" fmla="val 9722"/>
            </a:avLst>
          </a:prstGeom>
          <a:solidFill>
            <a:srgbClr val="F9FAFB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914400" y="3904488"/>
            <a:ext cx="24231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F2937"/>
                </a:solidFill>
              </a:rPr>
              <a:t>4. 도면으로 희소성 확인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429000" y="3895344"/>
            <a:ext cx="7589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30" dirty="0">
                <a:solidFill>
                  <a:srgbClr val="1F2937"/>
                </a:solidFill>
              </a:rPr>
              <a:t>“빨간 X는 이미 불가, 점선은 묶음입니다. 남은 호실에서 방향과 가격대를 좁히겠습니다.”</a:t>
            </a:r>
            <a:endParaRPr lang="en-US" sz="1130" dirty="0"/>
          </a:p>
        </p:txBody>
      </p:sp>
      <p:sp>
        <p:nvSpPr>
          <p:cNvPr id="17" name="Shape 15"/>
          <p:cNvSpPr/>
          <p:nvPr/>
        </p:nvSpPr>
        <p:spPr>
          <a:xfrm>
            <a:off x="685800" y="4681728"/>
            <a:ext cx="10835640" cy="658368"/>
          </a:xfrm>
          <a:prstGeom prst="roundRect">
            <a:avLst>
              <a:gd name="adj" fmla="val 9722"/>
            </a:avLst>
          </a:prstGeom>
          <a:solidFill>
            <a:srgbClr val="FFF7ED"/>
          </a:solidFill>
          <a:ln w="12700">
            <a:solidFill>
              <a:srgbClr val="FED7AA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914400" y="4846320"/>
            <a:ext cx="24231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15A24"/>
                </a:solidFill>
              </a:rPr>
              <a:t>5. 견적서 확정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3429000" y="4837176"/>
            <a:ext cx="7589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30" dirty="0">
                <a:solidFill>
                  <a:srgbClr val="1F2937"/>
                </a:solidFill>
              </a:rPr>
              <a:t>예산 → 방향 → 묶음 여부 → 대출 확인 → 가계약금 순서로 진행</a:t>
            </a:r>
            <a:endParaRPr lang="en-US" sz="1130" dirty="0"/>
          </a:p>
        </p:txBody>
      </p:sp>
      <p:sp>
        <p:nvSpPr>
          <p:cNvPr id="20" name="Shape 18"/>
          <p:cNvSpPr/>
          <p:nvPr/>
        </p:nvSpPr>
        <p:spPr>
          <a:xfrm>
            <a:off x="685800" y="5925312"/>
            <a:ext cx="10835640" cy="384048"/>
          </a:xfrm>
          <a:prstGeom prst="rect">
            <a:avLst/>
          </a:prstGeom>
          <a:solidFill>
            <a:srgbClr val="1F2937"/>
          </a:solidFill>
          <a:ln w="12700">
            <a:solidFill>
              <a:srgbClr val="1F2937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868680" y="6044184"/>
            <a:ext cx="1046988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20" b="1" dirty="0">
                <a:solidFill>
                  <a:srgbClr val="FFFFFF"/>
                </a:solidFill>
              </a:rPr>
              <a:t>마지막 멘트: “업무와 주거형 체류공간, 넓은 테라스를 동시에 가져가는 10층 한정 상품입니다.”</a:t>
            </a:r>
            <a:endParaRPr lang="en-US" sz="102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algun Gothic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algun Gothic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OpenAI</dc:creator>
  <cp:lastModifiedBy>OpenAI</cp:lastModifiedBy>
  <cp:revision>1</cp:revision>
  <dcterms:created xsi:type="dcterms:W3CDTF">2026-05-07T01:15:56Z</dcterms:created>
  <dcterms:modified xsi:type="dcterms:W3CDTF">2026-05-07T01:15:56Z</dcterms:modified>
</cp:coreProperties>
</file>