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ed/slide13.png">    </p:cNvPr>
          <p:cNvPicPr>
            <a:picLocks noChangeAspect="1"/>
          </p:cNvPicPr>
          <p:nvPr/>
        </p:nvPicPr>
        <p:blipFill>
          <a:blip r:embed="rId1"/>
          <a:srcRect l="10611" r="10611" t="0" b="0"/>
          <a:stretch/>
        </p:blipFill>
        <p:spPr>
          <a:xfrm>
            <a:off x="6537960" y="685800"/>
            <a:ext cx="5257800" cy="46177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731520"/>
            <a:ext cx="5394960" cy="1325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1F2937"/>
                </a:solidFill>
              </a:rPr>
              <a:t>청라 SK V1</a:t>
            </a:r>
            <a:endParaRPr lang="en-US" sz="3000" dirty="0"/>
          </a:p>
          <a:p>
            <a:pPr indent="0" marL="0">
              <a:buNone/>
            </a:pPr>
            <a:r>
              <a:rPr lang="en-US" sz="3000" b="1" dirty="0">
                <a:solidFill>
                  <a:srgbClr val="1F2937"/>
                </a:solidFill>
              </a:rPr>
              <a:t>10층 라이브오피스</a:t>
            </a:r>
            <a:endParaRPr lang="en-US" sz="3000" dirty="0"/>
          </a:p>
          <a:p>
            <a:pPr indent="0" marL="0">
              <a:buNone/>
            </a:pPr>
            <a:r>
              <a:rPr lang="en-US" sz="3000" b="1" dirty="0">
                <a:solidFill>
                  <a:srgbClr val="1F2937"/>
                </a:solidFill>
              </a:rPr>
              <a:t>전문 판매 영업자료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530352" y="2331720"/>
            <a:ext cx="5257800" cy="0"/>
          </a:xfrm>
          <a:prstGeom prst="line">
            <a:avLst/>
          </a:prstGeom>
          <a:noFill/>
          <a:ln w="25400">
            <a:solidFill>
              <a:srgbClr val="F15A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8640" y="2578608"/>
            <a:ext cx="53949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E6002D"/>
                </a:solidFill>
              </a:rPr>
              <a:t>청라 최초급 라이브오피스 컨셉</a:t>
            </a:r>
            <a:endParaRPr lang="en-US" sz="1800" dirty="0"/>
          </a:p>
          <a:p>
            <a:pPr indent="0" marL="0">
              <a:buNone/>
            </a:pPr>
            <a:r>
              <a:rPr lang="en-US" sz="1800" b="1" dirty="0">
                <a:solidFill>
                  <a:srgbClr val="E6002D"/>
                </a:solidFill>
              </a:rPr>
              <a:t>업무와 주거가 하나로, 넓은 테라스까지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594360" y="3429000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04088" y="3502152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잔여 판매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704088" y="3685032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40개 호실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337560" y="3429000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447288" y="3502152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VAT포함 총액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3447288" y="3685032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2.12억 ~ 4.05억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594360" y="4142232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04088" y="4215384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계약면적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704088" y="4398264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24.57평 ~ 43.37평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3337560" y="4142232"/>
            <a:ext cx="2423160" cy="530352"/>
          </a:xfrm>
          <a:prstGeom prst="roundRect">
            <a:avLst>
              <a:gd name="adj" fmla="val 12069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447288" y="4215384"/>
            <a:ext cx="2194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계약 진입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3447288" y="4398264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10% 기준 상담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594360" y="5074920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F2937"/>
                </a:solidFill>
              </a:rPr>
              <a:t>세일즈 한 줄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594360" y="5394960"/>
            <a:ext cx="534924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F2937"/>
                </a:solidFill>
              </a:rPr>
              <a:t>“실내만 보는 상품이 아니라, 복층형 업무·체류공간에 테라스 서비스면적까지 더해지는 10층 한정 상품입니다.”</a:t>
            </a:r>
            <a:endParaRPr lang="en-US" sz="1250" dirty="0"/>
          </a:p>
        </p:txBody>
      </p:sp>
      <p:sp>
        <p:nvSpPr>
          <p:cNvPr id="20" name="Text 17"/>
          <p:cNvSpPr/>
          <p:nvPr/>
        </p:nvSpPr>
        <p:spPr>
          <a:xfrm>
            <a:off x="594360" y="6355080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dirty="0">
                <a:solidFill>
                  <a:srgbClr val="6B7280"/>
                </a:solidFill>
              </a:rPr>
              <a:t>※ 계약 전 최신 잔여현황·견적서·계약조건 재확인 필요</a:t>
            </a:r>
            <a:endParaRPr lang="en-US" sz="7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잔여현황 도면: 판매·분양불가·묶음호실 확인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도면 기준 2026.03</a:t>
            </a:r>
            <a:endParaRPr lang="en-US" sz="850" dirty="0"/>
          </a:p>
        </p:txBody>
      </p:sp>
      <p:pic>
        <p:nvPicPr>
          <p:cNvPr id="5" name="Image 0" descr="/mnt/data/rendered/slide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6727" y="658368"/>
            <a:ext cx="7638922" cy="5285232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31520" y="6089904"/>
            <a:ext cx="1600200" cy="310896"/>
          </a:xfrm>
          <a:prstGeom prst="roundRect">
            <a:avLst>
              <a:gd name="adj" fmla="val 20588"/>
            </a:avLst>
          </a:prstGeom>
          <a:solidFill>
            <a:srgbClr val="1545D8"/>
          </a:solidFill>
          <a:ln w="12700">
            <a:solidFill>
              <a:srgbClr val="1545D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77240" y="6158484"/>
            <a:ext cx="15087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파란 원: 분양 가능</a:t>
            </a:r>
            <a:endParaRPr lang="en-US" sz="850" dirty="0"/>
          </a:p>
        </p:txBody>
      </p:sp>
      <p:sp>
        <p:nvSpPr>
          <p:cNvPr id="8" name="Shape 5"/>
          <p:cNvSpPr/>
          <p:nvPr/>
        </p:nvSpPr>
        <p:spPr>
          <a:xfrm>
            <a:off x="2514600" y="6089904"/>
            <a:ext cx="1920240" cy="310896"/>
          </a:xfrm>
          <a:prstGeom prst="roundRect">
            <a:avLst>
              <a:gd name="adj" fmla="val 20588"/>
            </a:avLst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560320" y="6158484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보라 원: 추가수수료 1%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4617720" y="6089904"/>
            <a:ext cx="1691640" cy="310896"/>
          </a:xfrm>
          <a:prstGeom prst="roundRect">
            <a:avLst>
              <a:gd name="adj" fmla="val 20588"/>
            </a:avLst>
          </a:prstGeom>
          <a:solidFill>
            <a:srgbClr val="E6002D"/>
          </a:solidFill>
          <a:ln w="12700">
            <a:solidFill>
              <a:srgbClr val="E6002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63440" y="6158484"/>
            <a:ext cx="16002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빨간 X: 분양 불가</a:t>
            </a:r>
            <a:endParaRPr lang="en-US" sz="850" dirty="0"/>
          </a:p>
        </p:txBody>
      </p:sp>
      <p:sp>
        <p:nvSpPr>
          <p:cNvPr id="12" name="Shape 9"/>
          <p:cNvSpPr/>
          <p:nvPr/>
        </p:nvSpPr>
        <p:spPr>
          <a:xfrm>
            <a:off x="6492240" y="6089904"/>
            <a:ext cx="1828800" cy="310896"/>
          </a:xfrm>
          <a:prstGeom prst="roundRect">
            <a:avLst>
              <a:gd name="adj" fmla="val 20588"/>
            </a:avLst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537960" y="6158484"/>
            <a:ext cx="17373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</a:rPr>
              <a:t>빨간 점선: 묶음분양</a:t>
            </a:r>
            <a:endParaRPr lang="en-US" sz="850" dirty="0"/>
          </a:p>
        </p:txBody>
      </p:sp>
      <p:sp>
        <p:nvSpPr>
          <p:cNvPr id="14" name="Text 11"/>
          <p:cNvSpPr/>
          <p:nvPr/>
        </p:nvSpPr>
        <p:spPr>
          <a:xfrm>
            <a:off x="8549640" y="6117336"/>
            <a:ext cx="31089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30" dirty="0">
                <a:solidFill>
                  <a:srgbClr val="1F2937"/>
                </a:solidFill>
              </a:rPr>
              <a:t>묶음: 1008·1009 / 1039·1040 / 1046·1047 / 1095·1096</a:t>
            </a:r>
            <a:endParaRPr lang="en-US" sz="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상품 설명 스크립트: “넓은 테라스가 팔리는 이유”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고객 상담용</a:t>
            </a:r>
            <a:endParaRPr lang="en-US" sz="850" dirty="0"/>
          </a:p>
        </p:txBody>
      </p:sp>
      <p:pic>
        <p:nvPicPr>
          <p:cNvPr id="5" name="Image 0" descr="/mnt/data/user-IeBXdC0iqEczhbWoYJiJo1aD/1a887b5b83b840f88d7a6c86577bed94/mnt/data/skv1_assets/page_14.png">    </p:cNvPr>
          <p:cNvPicPr>
            <a:picLocks noChangeAspect="1"/>
          </p:cNvPicPr>
          <p:nvPr/>
        </p:nvPicPr>
        <p:blipFill>
          <a:blip r:embed="rId1"/>
          <a:srcRect l="0" r="0" t="3425" b="3425"/>
          <a:stretch/>
        </p:blipFill>
        <p:spPr>
          <a:xfrm>
            <a:off x="502920" y="822960"/>
            <a:ext cx="3749040" cy="2468880"/>
          </a:xfrm>
          <a:prstGeom prst="rect">
            <a:avLst/>
          </a:prstGeom>
        </p:spPr>
      </p:pic>
      <p:pic>
        <p:nvPicPr>
          <p:cNvPr id="6" name="Image 1" descr="/mnt/data/user-IeBXdC0iqEczhbWoYJiJo1aD/1a887b5b83b840f88d7a6c86577bed94/mnt/data/skv1_assets/page_16.png">    </p:cNvPr>
          <p:cNvPicPr>
            <a:picLocks noChangeAspect="1"/>
          </p:cNvPicPr>
          <p:nvPr/>
        </p:nvPicPr>
        <p:blipFill>
          <a:blip r:embed="rId2"/>
          <a:srcRect l="0" r="0" t="6013" b="6013"/>
          <a:stretch/>
        </p:blipFill>
        <p:spPr>
          <a:xfrm>
            <a:off x="502920" y="3675888"/>
            <a:ext cx="3749040" cy="23317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617720" y="841248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6002D"/>
                </a:solidFill>
              </a:rPr>
              <a:t>권장 멘트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617720" y="1143000"/>
            <a:ext cx="6949440" cy="7132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1F2937"/>
                </a:solidFill>
              </a:rPr>
              <a:t>“10층 라이브오피스는 단순 업무시설이 아니라, 1층 업무공간·2층 주거형 휴식공간·넓은 테라스가 결합된 특수 상품입니다.”</a:t>
            </a:r>
            <a:endParaRPr lang="en-US" sz="1800" dirty="0"/>
          </a:p>
        </p:txBody>
      </p:sp>
      <p:sp>
        <p:nvSpPr>
          <p:cNvPr id="9" name="Shape 5"/>
          <p:cNvSpPr/>
          <p:nvPr/>
        </p:nvSpPr>
        <p:spPr>
          <a:xfrm>
            <a:off x="4617720" y="2267712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773168" y="2432304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15A24"/>
                </a:solidFill>
              </a:rPr>
              <a:t>넓은 테라스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080760" y="2414016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서비스면적 프리미엄. 휴식·응접·촬영·소규모 미팅 등 체감가치를 높임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4617720" y="3026664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73168" y="3191256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F2937"/>
                </a:solidFill>
              </a:rPr>
              <a:t>복층 구조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6080760" y="3172968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1층 업무 + 2층 체류형 공간. 1인기업·콘텐츠·온라인 사업자에게 직관적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4617720" y="3785616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4773168" y="3950208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15A24"/>
                </a:solidFill>
              </a:rPr>
              <a:t>10% 진입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6080760" y="3931920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VAT포함 총액 기준 10% 예상금을 같이 제시하여 상담 진입장벽을 낮춤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4617720" y="4544568"/>
            <a:ext cx="7040880" cy="566928"/>
          </a:xfrm>
          <a:prstGeom prst="roundRect">
            <a:avLst>
              <a:gd name="adj" fmla="val 1129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73168" y="4709160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F2937"/>
                </a:solidFill>
              </a:rPr>
              <a:t>오피스텔 대체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6080760" y="4690872"/>
            <a:ext cx="5394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1F2937"/>
                </a:solidFill>
              </a:rPr>
              <a:t>주거형 오피스텔과 달리 사업자 활용·업무공간·세제 가능성을 동시에 설명</a:t>
            </a:r>
            <a:endParaRPr lang="en-US" sz="1000" dirty="0"/>
          </a:p>
        </p:txBody>
      </p:sp>
      <p:sp>
        <p:nvSpPr>
          <p:cNvPr id="21" name="Text 17"/>
          <p:cNvSpPr/>
          <p:nvPr/>
        </p:nvSpPr>
        <p:spPr>
          <a:xfrm>
            <a:off x="4617720" y="6272784"/>
            <a:ext cx="7040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10" dirty="0">
                <a:solidFill>
                  <a:srgbClr val="6B7280"/>
                </a:solidFill>
              </a:rPr>
              <a:t>유의: 테라스 수전 미설치, 오픈트랜치, 환기구, 커튼월 보강 가능성 등은 계약 전 반드시 고지</a:t>
            </a:r>
            <a:endParaRPr lang="en-US" sz="7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분양 조건 요약: 가격·면적·계약 설명 포인트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가격표 기준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59436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EFF6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237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잔여 판매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2237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40개</a:t>
            </a:r>
            <a:endParaRPr lang="en-US" sz="1240" dirty="0"/>
          </a:p>
        </p:txBody>
      </p:sp>
      <p:sp>
        <p:nvSpPr>
          <p:cNvPr id="8" name="Shape 6"/>
          <p:cNvSpPr/>
          <p:nvPr/>
        </p:nvSpPr>
        <p:spPr>
          <a:xfrm>
            <a:off x="338328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FFF7ED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51129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총액 범위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51129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2.12억~4.05억</a:t>
            </a:r>
            <a:endParaRPr lang="en-US" sz="1240" dirty="0"/>
          </a:p>
        </p:txBody>
      </p:sp>
      <p:sp>
        <p:nvSpPr>
          <p:cNvPr id="11" name="Shape 9"/>
          <p:cNvSpPr/>
          <p:nvPr/>
        </p:nvSpPr>
        <p:spPr>
          <a:xfrm>
            <a:off x="617220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F0FDF4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30021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계약면적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30021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24.57~43.37평</a:t>
            </a:r>
            <a:endParaRPr lang="en-US" sz="1240" dirty="0"/>
          </a:p>
        </p:txBody>
      </p:sp>
      <p:sp>
        <p:nvSpPr>
          <p:cNvPr id="14" name="Shape 12"/>
          <p:cNvSpPr/>
          <p:nvPr/>
        </p:nvSpPr>
        <p:spPr>
          <a:xfrm>
            <a:off x="8961120" y="868680"/>
            <a:ext cx="2395728" cy="694944"/>
          </a:xfrm>
          <a:prstGeom prst="roundRect">
            <a:avLst>
              <a:gd name="adj" fmla="val 10526"/>
            </a:avLst>
          </a:prstGeom>
          <a:solidFill>
            <a:srgbClr val="F5F3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089136" y="987552"/>
            <a:ext cx="21488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B7280"/>
                </a:solidFill>
              </a:rPr>
              <a:t>묶음분양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9089136" y="1225296"/>
            <a:ext cx="2148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40" b="1" dirty="0">
                <a:solidFill>
                  <a:srgbClr val="1F2937"/>
                </a:solidFill>
              </a:rPr>
              <a:t>4개 묶음</a:t>
            </a:r>
            <a:endParaRPr lang="en-US" sz="1240" dirty="0"/>
          </a:p>
        </p:txBody>
      </p:sp>
      <p:sp>
        <p:nvSpPr>
          <p:cNvPr id="17" name="Shape 15"/>
          <p:cNvSpPr/>
          <p:nvPr/>
        </p:nvSpPr>
        <p:spPr>
          <a:xfrm>
            <a:off x="594360" y="1965960"/>
            <a:ext cx="1280160" cy="49377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1792" y="2016252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구분</a:t>
            </a:r>
            <a:endParaRPr lang="en-US" sz="720" dirty="0"/>
          </a:p>
        </p:txBody>
      </p:sp>
      <p:sp>
        <p:nvSpPr>
          <p:cNvPr id="19" name="Shape 17"/>
          <p:cNvSpPr/>
          <p:nvPr/>
        </p:nvSpPr>
        <p:spPr>
          <a:xfrm>
            <a:off x="1874520" y="1965960"/>
            <a:ext cx="4069080" cy="49377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901952" y="2016252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내용</a:t>
            </a:r>
            <a:endParaRPr lang="en-US" sz="720" dirty="0"/>
          </a:p>
        </p:txBody>
      </p:sp>
      <p:sp>
        <p:nvSpPr>
          <p:cNvPr id="21" name="Shape 19"/>
          <p:cNvSpPr/>
          <p:nvPr/>
        </p:nvSpPr>
        <p:spPr>
          <a:xfrm>
            <a:off x="5943600" y="1965960"/>
            <a:ext cx="5760720" cy="49377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971032" y="2016252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설명 포인트</a:t>
            </a:r>
            <a:endParaRPr lang="en-US" sz="720" dirty="0"/>
          </a:p>
        </p:txBody>
      </p:sp>
      <p:sp>
        <p:nvSpPr>
          <p:cNvPr id="23" name="Shape 21"/>
          <p:cNvSpPr/>
          <p:nvPr/>
        </p:nvSpPr>
        <p:spPr>
          <a:xfrm>
            <a:off x="594360" y="2459736"/>
            <a:ext cx="128016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21792" y="2510028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계약 절차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1874520" y="2459736"/>
            <a:ext cx="406908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1901952" y="2510028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가계약서 작성 → 잔금대출 확인 → 계약금 입금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5943600" y="2459736"/>
            <a:ext cx="576072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971032" y="2510028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잔금대출 가능성 확인 후 계약금 입금으로 연결</a:t>
            </a:r>
            <a:endParaRPr lang="en-US" sz="700" dirty="0"/>
          </a:p>
        </p:txBody>
      </p:sp>
      <p:sp>
        <p:nvSpPr>
          <p:cNvPr id="29" name="Shape 27"/>
          <p:cNvSpPr/>
          <p:nvPr/>
        </p:nvSpPr>
        <p:spPr>
          <a:xfrm>
            <a:off x="594360" y="2953512"/>
            <a:ext cx="128016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21792" y="3003804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계약금 분납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1874520" y="2953512"/>
            <a:ext cx="406908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901952" y="3003804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1차 1,000만원/호실, 2차 계약금 1개월 내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5943600" y="2953512"/>
            <a:ext cx="576072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971032" y="3003804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초기 부담을 낮춰 상담 진입장벽 축소</a:t>
            </a:r>
            <a:endParaRPr lang="en-US" sz="700" dirty="0"/>
          </a:p>
        </p:txBody>
      </p:sp>
      <p:sp>
        <p:nvSpPr>
          <p:cNvPr id="35" name="Shape 33"/>
          <p:cNvSpPr/>
          <p:nvPr/>
        </p:nvSpPr>
        <p:spPr>
          <a:xfrm>
            <a:off x="594360" y="3447288"/>
            <a:ext cx="128016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21792" y="3497580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잔금 조건</a:t>
            </a:r>
            <a:endParaRPr lang="en-US" sz="700" dirty="0"/>
          </a:p>
        </p:txBody>
      </p:sp>
      <p:sp>
        <p:nvSpPr>
          <p:cNvPr id="37" name="Shape 35"/>
          <p:cNvSpPr/>
          <p:nvPr/>
        </p:nvSpPr>
        <p:spPr>
          <a:xfrm>
            <a:off x="1874520" y="3447288"/>
            <a:ext cx="406908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1901952" y="3497580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계약일로부터 2개월 내 잔금 납부</a:t>
            </a:r>
            <a:endParaRPr lang="en-US" sz="700" dirty="0"/>
          </a:p>
        </p:txBody>
      </p:sp>
      <p:sp>
        <p:nvSpPr>
          <p:cNvPr id="39" name="Shape 37"/>
          <p:cNvSpPr/>
          <p:nvPr/>
        </p:nvSpPr>
        <p:spPr>
          <a:xfrm>
            <a:off x="5943600" y="3447288"/>
            <a:ext cx="576072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971032" y="3497580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6개월 협의 가능, 3개월차 중도금 10% 자납 조건 확인</a:t>
            </a:r>
            <a:endParaRPr lang="en-US" sz="700" dirty="0"/>
          </a:p>
        </p:txBody>
      </p:sp>
      <p:sp>
        <p:nvSpPr>
          <p:cNvPr id="41" name="Shape 39"/>
          <p:cNvSpPr/>
          <p:nvPr/>
        </p:nvSpPr>
        <p:spPr>
          <a:xfrm>
            <a:off x="594360" y="3941064"/>
            <a:ext cx="128016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21792" y="3991356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가격 제시</a:t>
            </a:r>
            <a:endParaRPr lang="en-US" sz="700" dirty="0"/>
          </a:p>
        </p:txBody>
      </p:sp>
      <p:sp>
        <p:nvSpPr>
          <p:cNvPr id="43" name="Shape 41"/>
          <p:cNvSpPr/>
          <p:nvPr/>
        </p:nvSpPr>
        <p:spPr>
          <a:xfrm>
            <a:off x="1874520" y="3941064"/>
            <a:ext cx="406908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1901952" y="3991356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VAT포함 총액 + 10% 예상금 동시 제시</a:t>
            </a:r>
            <a:endParaRPr lang="en-US" sz="700" dirty="0"/>
          </a:p>
        </p:txBody>
      </p:sp>
      <p:sp>
        <p:nvSpPr>
          <p:cNvPr id="45" name="Shape 43"/>
          <p:cNvSpPr/>
          <p:nvPr/>
        </p:nvSpPr>
        <p:spPr>
          <a:xfrm>
            <a:off x="5943600" y="3941064"/>
            <a:ext cx="5760720" cy="49377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5971032" y="3991356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“2억대 총액 + 10% 자금”으로 단순화</a:t>
            </a:r>
            <a:endParaRPr lang="en-US" sz="700" dirty="0"/>
          </a:p>
        </p:txBody>
      </p:sp>
      <p:sp>
        <p:nvSpPr>
          <p:cNvPr id="47" name="Shape 45"/>
          <p:cNvSpPr/>
          <p:nvPr/>
        </p:nvSpPr>
        <p:spPr>
          <a:xfrm>
            <a:off x="594360" y="4434840"/>
            <a:ext cx="128016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21792" y="4485132"/>
            <a:ext cx="122529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상품 포지션</a:t>
            </a:r>
            <a:endParaRPr lang="en-US" sz="700" dirty="0"/>
          </a:p>
        </p:txBody>
      </p:sp>
      <p:sp>
        <p:nvSpPr>
          <p:cNvPr id="49" name="Shape 47"/>
          <p:cNvSpPr/>
          <p:nvPr/>
        </p:nvSpPr>
        <p:spPr>
          <a:xfrm>
            <a:off x="1874520" y="4434840"/>
            <a:ext cx="406908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1901952" y="4485132"/>
            <a:ext cx="4014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복층형 라이브오피스 + 넓은 테라스</a:t>
            </a:r>
            <a:endParaRPr lang="en-US" sz="700" dirty="0"/>
          </a:p>
        </p:txBody>
      </p:sp>
      <p:sp>
        <p:nvSpPr>
          <p:cNvPr id="51" name="Shape 49"/>
          <p:cNvSpPr/>
          <p:nvPr/>
        </p:nvSpPr>
        <p:spPr>
          <a:xfrm>
            <a:off x="5943600" y="4434840"/>
            <a:ext cx="5760720" cy="49377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5971032" y="4485132"/>
            <a:ext cx="57058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일반 오피스텔이 아닌 테라스형 업무·체류공간으로 판매</a:t>
            </a:r>
            <a:endParaRPr lang="en-US" sz="700" dirty="0"/>
          </a:p>
        </p:txBody>
      </p:sp>
      <p:sp>
        <p:nvSpPr>
          <p:cNvPr id="53" name="Text 51"/>
          <p:cNvSpPr/>
          <p:nvPr/>
        </p:nvSpPr>
        <p:spPr>
          <a:xfrm>
            <a:off x="594360" y="5230368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6002D"/>
                </a:solidFill>
              </a:rPr>
              <a:t>현장 고지사항</a:t>
            </a:r>
            <a:endParaRPr lang="en-US" sz="1050" dirty="0"/>
          </a:p>
        </p:txBody>
      </p:sp>
      <p:sp>
        <p:nvSpPr>
          <p:cNvPr id="54" name="Text 52"/>
          <p:cNvSpPr/>
          <p:nvPr/>
        </p:nvSpPr>
        <p:spPr>
          <a:xfrm>
            <a:off x="1645920" y="5221224"/>
            <a:ext cx="996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F2937"/>
                </a:solidFill>
              </a:rPr>
              <a:t>10층 테라스 바닥 오픈트랜치 예정, 세대간벽 높이/재질은 실 시공시 조정 가능, 테라스 청소용 수전은 별도 시공되지 않음, 환기구 설치 예정.</a:t>
            </a:r>
            <a:endParaRPr lang="en-US" sz="820" dirty="0"/>
          </a:p>
        </p:txBody>
      </p:sp>
      <p:sp>
        <p:nvSpPr>
          <p:cNvPr id="55" name="Text 53"/>
          <p:cNvSpPr/>
          <p:nvPr/>
        </p:nvSpPr>
        <p:spPr>
          <a:xfrm>
            <a:off x="594360" y="6236208"/>
            <a:ext cx="10789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dirty="0">
                <a:solidFill>
                  <a:srgbClr val="6B7280"/>
                </a:solidFill>
              </a:rPr>
              <a:t>자료 기준: 260317 호실별분양가(배포용) + 260424 잔여호실현황. 계약 전 최신 견적서 재확인 필요.</a:t>
            </a:r>
            <a:endParaRPr lang="en-US" sz="7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라이브오피스 분양현황표 1/3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호실·면적·가격·조건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347472" y="822960"/>
            <a:ext cx="62179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74904" y="87325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호실</a:t>
            </a:r>
            <a:endParaRPr lang="en-US" sz="720" dirty="0"/>
          </a:p>
        </p:txBody>
      </p:sp>
      <p:sp>
        <p:nvSpPr>
          <p:cNvPr id="7" name="Shape 5"/>
          <p:cNvSpPr/>
          <p:nvPr/>
        </p:nvSpPr>
        <p:spPr>
          <a:xfrm>
            <a:off x="969264" y="822960"/>
            <a:ext cx="2148840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96696" y="87325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상태/조건</a:t>
            </a:r>
            <a:endParaRPr lang="en-US" sz="720" dirty="0"/>
          </a:p>
        </p:txBody>
      </p:sp>
      <p:sp>
        <p:nvSpPr>
          <p:cNvPr id="9" name="Shape 7"/>
          <p:cNvSpPr/>
          <p:nvPr/>
        </p:nvSpPr>
        <p:spPr>
          <a:xfrm>
            <a:off x="3118104" y="822960"/>
            <a:ext cx="749808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45536" y="87325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계약평</a:t>
            </a:r>
            <a:endParaRPr lang="en-US" sz="720" dirty="0"/>
          </a:p>
        </p:txBody>
      </p:sp>
      <p:sp>
        <p:nvSpPr>
          <p:cNvPr id="11" name="Shape 9"/>
          <p:cNvSpPr/>
          <p:nvPr/>
        </p:nvSpPr>
        <p:spPr>
          <a:xfrm>
            <a:off x="3867912" y="822960"/>
            <a:ext cx="749808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95344" y="87325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전용평</a:t>
            </a:r>
            <a:endParaRPr lang="en-US" sz="720" dirty="0"/>
          </a:p>
        </p:txBody>
      </p:sp>
      <p:sp>
        <p:nvSpPr>
          <p:cNvPr id="13" name="Shape 11"/>
          <p:cNvSpPr/>
          <p:nvPr/>
        </p:nvSpPr>
        <p:spPr>
          <a:xfrm>
            <a:off x="4617720" y="822960"/>
            <a:ext cx="502920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45152" y="87325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등급</a:t>
            </a:r>
            <a:endParaRPr lang="en-US" sz="720" dirty="0"/>
          </a:p>
        </p:txBody>
      </p:sp>
      <p:sp>
        <p:nvSpPr>
          <p:cNvPr id="15" name="Shape 13"/>
          <p:cNvSpPr/>
          <p:nvPr/>
        </p:nvSpPr>
        <p:spPr>
          <a:xfrm>
            <a:off x="5120640" y="822960"/>
            <a:ext cx="62179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148072" y="87325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할인율</a:t>
            </a:r>
            <a:endParaRPr lang="en-US" sz="720" dirty="0"/>
          </a:p>
        </p:txBody>
      </p:sp>
      <p:sp>
        <p:nvSpPr>
          <p:cNvPr id="17" name="Shape 15"/>
          <p:cNvSpPr/>
          <p:nvPr/>
        </p:nvSpPr>
        <p:spPr>
          <a:xfrm>
            <a:off x="5742432" y="822960"/>
            <a:ext cx="98755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769864" y="87325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공급가</a:t>
            </a:r>
            <a:endParaRPr lang="en-US" sz="720" dirty="0"/>
          </a:p>
        </p:txBody>
      </p:sp>
      <p:sp>
        <p:nvSpPr>
          <p:cNvPr id="19" name="Shape 17"/>
          <p:cNvSpPr/>
          <p:nvPr/>
        </p:nvSpPr>
        <p:spPr>
          <a:xfrm>
            <a:off x="6729984" y="822960"/>
            <a:ext cx="98755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757416" y="87325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VAT포함</a:t>
            </a:r>
            <a:endParaRPr lang="en-US" sz="720" dirty="0"/>
          </a:p>
        </p:txBody>
      </p:sp>
      <p:sp>
        <p:nvSpPr>
          <p:cNvPr id="21" name="Shape 19"/>
          <p:cNvSpPr/>
          <p:nvPr/>
        </p:nvSpPr>
        <p:spPr>
          <a:xfrm>
            <a:off x="7717536" y="822960"/>
            <a:ext cx="1042416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44968" y="87325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10% 예상</a:t>
            </a:r>
            <a:endParaRPr lang="en-US" sz="720" dirty="0"/>
          </a:p>
        </p:txBody>
      </p:sp>
      <p:sp>
        <p:nvSpPr>
          <p:cNvPr id="23" name="Shape 21"/>
          <p:cNvSpPr/>
          <p:nvPr/>
        </p:nvSpPr>
        <p:spPr>
          <a:xfrm>
            <a:off x="347472" y="117957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74904" y="122986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1004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969264" y="1179576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96696" y="122986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3118104" y="117957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145536" y="122986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29" name="Shape 27"/>
          <p:cNvSpPr/>
          <p:nvPr/>
        </p:nvSpPr>
        <p:spPr>
          <a:xfrm>
            <a:off x="3867912" y="117957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895344" y="122986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4617720" y="1179576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645152" y="122986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5120640" y="117957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148072" y="122986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35" name="Shape 33"/>
          <p:cNvSpPr/>
          <p:nvPr/>
        </p:nvSpPr>
        <p:spPr>
          <a:xfrm>
            <a:off x="5742432" y="117957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769864" y="122986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2.58억</a:t>
            </a:r>
            <a:endParaRPr lang="en-US" sz="700" dirty="0"/>
          </a:p>
        </p:txBody>
      </p:sp>
      <p:sp>
        <p:nvSpPr>
          <p:cNvPr id="37" name="Shape 35"/>
          <p:cNvSpPr/>
          <p:nvPr/>
        </p:nvSpPr>
        <p:spPr>
          <a:xfrm>
            <a:off x="6729984" y="117957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757416" y="122986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2.78억</a:t>
            </a:r>
            <a:endParaRPr lang="en-US" sz="700" dirty="0"/>
          </a:p>
        </p:txBody>
      </p:sp>
      <p:sp>
        <p:nvSpPr>
          <p:cNvPr id="39" name="Shape 37"/>
          <p:cNvSpPr/>
          <p:nvPr/>
        </p:nvSpPr>
        <p:spPr>
          <a:xfrm>
            <a:off x="7717536" y="1179576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7744968" y="122986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2,775만원</a:t>
            </a:r>
            <a:endParaRPr lang="en-US" sz="700" dirty="0"/>
          </a:p>
        </p:txBody>
      </p:sp>
      <p:sp>
        <p:nvSpPr>
          <p:cNvPr id="41" name="Shape 39"/>
          <p:cNvSpPr/>
          <p:nvPr/>
        </p:nvSpPr>
        <p:spPr>
          <a:xfrm>
            <a:off x="347472" y="153619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74904" y="158648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1008</a:t>
            </a:r>
            <a:endParaRPr lang="en-US" sz="700" dirty="0"/>
          </a:p>
        </p:txBody>
      </p:sp>
      <p:sp>
        <p:nvSpPr>
          <p:cNvPr id="43" name="Shape 41"/>
          <p:cNvSpPr/>
          <p:nvPr/>
        </p:nvSpPr>
        <p:spPr>
          <a:xfrm>
            <a:off x="969264" y="1536192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996696" y="158648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1008·1009</a:t>
            </a:r>
            <a:endParaRPr lang="en-US" sz="700" dirty="0"/>
          </a:p>
        </p:txBody>
      </p:sp>
      <p:sp>
        <p:nvSpPr>
          <p:cNvPr id="45" name="Shape 43"/>
          <p:cNvSpPr/>
          <p:nvPr/>
        </p:nvSpPr>
        <p:spPr>
          <a:xfrm>
            <a:off x="3118104" y="153619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3145536" y="158648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47" name="Shape 45"/>
          <p:cNvSpPr/>
          <p:nvPr/>
        </p:nvSpPr>
        <p:spPr>
          <a:xfrm>
            <a:off x="3867912" y="153619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3895344" y="158648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49" name="Shape 47"/>
          <p:cNvSpPr/>
          <p:nvPr/>
        </p:nvSpPr>
        <p:spPr>
          <a:xfrm>
            <a:off x="4617720" y="1536192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4645152" y="158648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51" name="Shape 49"/>
          <p:cNvSpPr/>
          <p:nvPr/>
        </p:nvSpPr>
        <p:spPr>
          <a:xfrm>
            <a:off x="5120640" y="153619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5148072" y="158648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53" name="Shape 51"/>
          <p:cNvSpPr/>
          <p:nvPr/>
        </p:nvSpPr>
        <p:spPr>
          <a:xfrm>
            <a:off x="5742432" y="153619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769864" y="158648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2.58억</a:t>
            </a:r>
            <a:endParaRPr lang="en-US" sz="700" dirty="0"/>
          </a:p>
        </p:txBody>
      </p:sp>
      <p:sp>
        <p:nvSpPr>
          <p:cNvPr id="55" name="Shape 53"/>
          <p:cNvSpPr/>
          <p:nvPr/>
        </p:nvSpPr>
        <p:spPr>
          <a:xfrm>
            <a:off x="6729984" y="153619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6757416" y="158648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2.78억</a:t>
            </a:r>
            <a:endParaRPr lang="en-US" sz="700" dirty="0"/>
          </a:p>
        </p:txBody>
      </p:sp>
      <p:sp>
        <p:nvSpPr>
          <p:cNvPr id="57" name="Shape 55"/>
          <p:cNvSpPr/>
          <p:nvPr/>
        </p:nvSpPr>
        <p:spPr>
          <a:xfrm>
            <a:off x="7717536" y="1536192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7744968" y="158648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2,775만원</a:t>
            </a:r>
            <a:endParaRPr lang="en-US" sz="700" dirty="0"/>
          </a:p>
        </p:txBody>
      </p:sp>
      <p:sp>
        <p:nvSpPr>
          <p:cNvPr id="59" name="Shape 57"/>
          <p:cNvSpPr/>
          <p:nvPr/>
        </p:nvSpPr>
        <p:spPr>
          <a:xfrm>
            <a:off x="347472" y="189280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374904" y="194310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1009</a:t>
            </a:r>
            <a:endParaRPr lang="en-US" sz="700" dirty="0"/>
          </a:p>
        </p:txBody>
      </p:sp>
      <p:sp>
        <p:nvSpPr>
          <p:cNvPr id="61" name="Shape 59"/>
          <p:cNvSpPr/>
          <p:nvPr/>
        </p:nvSpPr>
        <p:spPr>
          <a:xfrm>
            <a:off x="969264" y="1892808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996696" y="194310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1008·1009</a:t>
            </a:r>
            <a:endParaRPr lang="en-US" sz="700" dirty="0"/>
          </a:p>
        </p:txBody>
      </p:sp>
      <p:sp>
        <p:nvSpPr>
          <p:cNvPr id="63" name="Shape 61"/>
          <p:cNvSpPr/>
          <p:nvPr/>
        </p:nvSpPr>
        <p:spPr>
          <a:xfrm>
            <a:off x="3118104" y="189280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145536" y="194310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65" name="Shape 63"/>
          <p:cNvSpPr/>
          <p:nvPr/>
        </p:nvSpPr>
        <p:spPr>
          <a:xfrm>
            <a:off x="3867912" y="189280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895344" y="194310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67" name="Shape 65"/>
          <p:cNvSpPr/>
          <p:nvPr/>
        </p:nvSpPr>
        <p:spPr>
          <a:xfrm>
            <a:off x="4617720" y="1892808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4645152" y="194310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69" name="Shape 67"/>
          <p:cNvSpPr/>
          <p:nvPr/>
        </p:nvSpPr>
        <p:spPr>
          <a:xfrm>
            <a:off x="5120640" y="189280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48072" y="194310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71" name="Shape 69"/>
          <p:cNvSpPr/>
          <p:nvPr/>
        </p:nvSpPr>
        <p:spPr>
          <a:xfrm>
            <a:off x="5742432" y="189280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5769864" y="194310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2.58억</a:t>
            </a:r>
            <a:endParaRPr lang="en-US" sz="700" dirty="0"/>
          </a:p>
        </p:txBody>
      </p:sp>
      <p:sp>
        <p:nvSpPr>
          <p:cNvPr id="73" name="Shape 71"/>
          <p:cNvSpPr/>
          <p:nvPr/>
        </p:nvSpPr>
        <p:spPr>
          <a:xfrm>
            <a:off x="6729984" y="189280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6757416" y="194310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2.78억</a:t>
            </a:r>
            <a:endParaRPr lang="en-US" sz="700" dirty="0"/>
          </a:p>
        </p:txBody>
      </p:sp>
      <p:sp>
        <p:nvSpPr>
          <p:cNvPr id="75" name="Shape 73"/>
          <p:cNvSpPr/>
          <p:nvPr/>
        </p:nvSpPr>
        <p:spPr>
          <a:xfrm>
            <a:off x="7717536" y="1892808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744968" y="194310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2,775만원</a:t>
            </a:r>
            <a:endParaRPr lang="en-US" sz="700" dirty="0"/>
          </a:p>
        </p:txBody>
      </p:sp>
      <p:sp>
        <p:nvSpPr>
          <p:cNvPr id="77" name="Shape 75"/>
          <p:cNvSpPr/>
          <p:nvPr/>
        </p:nvSpPr>
        <p:spPr>
          <a:xfrm>
            <a:off x="347472" y="224942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374904" y="229971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1011</a:t>
            </a:r>
            <a:endParaRPr lang="en-US" sz="700" dirty="0"/>
          </a:p>
        </p:txBody>
      </p:sp>
      <p:sp>
        <p:nvSpPr>
          <p:cNvPr id="79" name="Shape 77"/>
          <p:cNvSpPr/>
          <p:nvPr/>
        </p:nvSpPr>
        <p:spPr>
          <a:xfrm>
            <a:off x="969264" y="2249424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996696" y="229971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81" name="Shape 79"/>
          <p:cNvSpPr/>
          <p:nvPr/>
        </p:nvSpPr>
        <p:spPr>
          <a:xfrm>
            <a:off x="3118104" y="224942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145536" y="229971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83" name="Shape 81"/>
          <p:cNvSpPr/>
          <p:nvPr/>
        </p:nvSpPr>
        <p:spPr>
          <a:xfrm>
            <a:off x="3867912" y="224942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3895344" y="229971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85" name="Shape 83"/>
          <p:cNvSpPr/>
          <p:nvPr/>
        </p:nvSpPr>
        <p:spPr>
          <a:xfrm>
            <a:off x="4617720" y="2249424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4645152" y="229971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87" name="Shape 85"/>
          <p:cNvSpPr/>
          <p:nvPr/>
        </p:nvSpPr>
        <p:spPr>
          <a:xfrm>
            <a:off x="5120640" y="224942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5148072" y="229971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89" name="Shape 87"/>
          <p:cNvSpPr/>
          <p:nvPr/>
        </p:nvSpPr>
        <p:spPr>
          <a:xfrm>
            <a:off x="5742432" y="224942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5769864" y="229971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2.58억</a:t>
            </a:r>
            <a:endParaRPr lang="en-US" sz="700" dirty="0"/>
          </a:p>
        </p:txBody>
      </p:sp>
      <p:sp>
        <p:nvSpPr>
          <p:cNvPr id="91" name="Shape 89"/>
          <p:cNvSpPr/>
          <p:nvPr/>
        </p:nvSpPr>
        <p:spPr>
          <a:xfrm>
            <a:off x="6729984" y="224942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6757416" y="229971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2.78억</a:t>
            </a:r>
            <a:endParaRPr lang="en-US" sz="700" dirty="0"/>
          </a:p>
        </p:txBody>
      </p:sp>
      <p:sp>
        <p:nvSpPr>
          <p:cNvPr id="93" name="Shape 91"/>
          <p:cNvSpPr/>
          <p:nvPr/>
        </p:nvSpPr>
        <p:spPr>
          <a:xfrm>
            <a:off x="7717536" y="2249424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7744968" y="229971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2,775만원</a:t>
            </a:r>
            <a:endParaRPr lang="en-US" sz="700" dirty="0"/>
          </a:p>
        </p:txBody>
      </p:sp>
      <p:sp>
        <p:nvSpPr>
          <p:cNvPr id="95" name="Shape 93"/>
          <p:cNvSpPr/>
          <p:nvPr/>
        </p:nvSpPr>
        <p:spPr>
          <a:xfrm>
            <a:off x="347472" y="2606040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374904" y="265633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1012</a:t>
            </a:r>
            <a:endParaRPr lang="en-US" sz="700" dirty="0"/>
          </a:p>
        </p:txBody>
      </p:sp>
      <p:sp>
        <p:nvSpPr>
          <p:cNvPr id="97" name="Shape 95"/>
          <p:cNvSpPr/>
          <p:nvPr/>
        </p:nvSpPr>
        <p:spPr>
          <a:xfrm>
            <a:off x="969264" y="2606040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996696" y="265633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99" name="Shape 97"/>
          <p:cNvSpPr/>
          <p:nvPr/>
        </p:nvSpPr>
        <p:spPr>
          <a:xfrm>
            <a:off x="3118104" y="2606040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3145536" y="265633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101" name="Shape 99"/>
          <p:cNvSpPr/>
          <p:nvPr/>
        </p:nvSpPr>
        <p:spPr>
          <a:xfrm>
            <a:off x="3867912" y="2606040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895344" y="265633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103" name="Shape 101"/>
          <p:cNvSpPr/>
          <p:nvPr/>
        </p:nvSpPr>
        <p:spPr>
          <a:xfrm>
            <a:off x="4617720" y="2606040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645152" y="265633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05" name="Shape 103"/>
          <p:cNvSpPr/>
          <p:nvPr/>
        </p:nvSpPr>
        <p:spPr>
          <a:xfrm>
            <a:off x="5120640" y="2606040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5148072" y="265633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07" name="Shape 105"/>
          <p:cNvSpPr/>
          <p:nvPr/>
        </p:nvSpPr>
        <p:spPr>
          <a:xfrm>
            <a:off x="5742432" y="2606040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5769864" y="265633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2.58억</a:t>
            </a:r>
            <a:endParaRPr lang="en-US" sz="700" dirty="0"/>
          </a:p>
        </p:txBody>
      </p:sp>
      <p:sp>
        <p:nvSpPr>
          <p:cNvPr id="109" name="Shape 107"/>
          <p:cNvSpPr/>
          <p:nvPr/>
        </p:nvSpPr>
        <p:spPr>
          <a:xfrm>
            <a:off x="6729984" y="2606040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6757416" y="265633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2.78억</a:t>
            </a:r>
            <a:endParaRPr lang="en-US" sz="700" dirty="0"/>
          </a:p>
        </p:txBody>
      </p:sp>
      <p:sp>
        <p:nvSpPr>
          <p:cNvPr id="111" name="Shape 109"/>
          <p:cNvSpPr/>
          <p:nvPr/>
        </p:nvSpPr>
        <p:spPr>
          <a:xfrm>
            <a:off x="7717536" y="2606040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7744968" y="265633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2,775만원</a:t>
            </a:r>
            <a:endParaRPr lang="en-US" sz="700" dirty="0"/>
          </a:p>
        </p:txBody>
      </p:sp>
      <p:sp>
        <p:nvSpPr>
          <p:cNvPr id="113" name="Shape 111"/>
          <p:cNvSpPr/>
          <p:nvPr/>
        </p:nvSpPr>
        <p:spPr>
          <a:xfrm>
            <a:off x="347472" y="2962656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374904" y="301294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1014</a:t>
            </a:r>
            <a:endParaRPr lang="en-US" sz="700" dirty="0"/>
          </a:p>
        </p:txBody>
      </p:sp>
      <p:sp>
        <p:nvSpPr>
          <p:cNvPr id="115" name="Shape 113"/>
          <p:cNvSpPr/>
          <p:nvPr/>
        </p:nvSpPr>
        <p:spPr>
          <a:xfrm>
            <a:off x="969264" y="2962656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996696" y="301294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117" name="Shape 115"/>
          <p:cNvSpPr/>
          <p:nvPr/>
        </p:nvSpPr>
        <p:spPr>
          <a:xfrm>
            <a:off x="3118104" y="2962656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8" name="Text 116"/>
          <p:cNvSpPr/>
          <p:nvPr/>
        </p:nvSpPr>
        <p:spPr>
          <a:xfrm>
            <a:off x="3145536" y="301294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119" name="Shape 117"/>
          <p:cNvSpPr/>
          <p:nvPr/>
        </p:nvSpPr>
        <p:spPr>
          <a:xfrm>
            <a:off x="3867912" y="2962656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0" name="Text 118"/>
          <p:cNvSpPr/>
          <p:nvPr/>
        </p:nvSpPr>
        <p:spPr>
          <a:xfrm>
            <a:off x="3895344" y="301294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121" name="Shape 119"/>
          <p:cNvSpPr/>
          <p:nvPr/>
        </p:nvSpPr>
        <p:spPr>
          <a:xfrm>
            <a:off x="4617720" y="2962656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2" name="Text 120"/>
          <p:cNvSpPr/>
          <p:nvPr/>
        </p:nvSpPr>
        <p:spPr>
          <a:xfrm>
            <a:off x="4645152" y="301294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23" name="Shape 121"/>
          <p:cNvSpPr/>
          <p:nvPr/>
        </p:nvSpPr>
        <p:spPr>
          <a:xfrm>
            <a:off x="5120640" y="2962656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4" name="Text 122"/>
          <p:cNvSpPr/>
          <p:nvPr/>
        </p:nvSpPr>
        <p:spPr>
          <a:xfrm>
            <a:off x="5148072" y="301294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25" name="Shape 123"/>
          <p:cNvSpPr/>
          <p:nvPr/>
        </p:nvSpPr>
        <p:spPr>
          <a:xfrm>
            <a:off x="5742432" y="2962656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6" name="Text 124"/>
          <p:cNvSpPr/>
          <p:nvPr/>
        </p:nvSpPr>
        <p:spPr>
          <a:xfrm>
            <a:off x="5769864" y="301294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2.58억</a:t>
            </a:r>
            <a:endParaRPr lang="en-US" sz="700" dirty="0"/>
          </a:p>
        </p:txBody>
      </p:sp>
      <p:sp>
        <p:nvSpPr>
          <p:cNvPr id="127" name="Shape 125"/>
          <p:cNvSpPr/>
          <p:nvPr/>
        </p:nvSpPr>
        <p:spPr>
          <a:xfrm>
            <a:off x="6729984" y="2962656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8" name="Text 126"/>
          <p:cNvSpPr/>
          <p:nvPr/>
        </p:nvSpPr>
        <p:spPr>
          <a:xfrm>
            <a:off x="6757416" y="301294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2.78억</a:t>
            </a:r>
            <a:endParaRPr lang="en-US" sz="700" dirty="0"/>
          </a:p>
        </p:txBody>
      </p:sp>
      <p:sp>
        <p:nvSpPr>
          <p:cNvPr id="129" name="Shape 127"/>
          <p:cNvSpPr/>
          <p:nvPr/>
        </p:nvSpPr>
        <p:spPr>
          <a:xfrm>
            <a:off x="7717536" y="2962656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7744968" y="301294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2,775만원</a:t>
            </a:r>
            <a:endParaRPr lang="en-US" sz="700" dirty="0"/>
          </a:p>
        </p:txBody>
      </p:sp>
      <p:sp>
        <p:nvSpPr>
          <p:cNvPr id="131" name="Shape 129"/>
          <p:cNvSpPr/>
          <p:nvPr/>
        </p:nvSpPr>
        <p:spPr>
          <a:xfrm>
            <a:off x="347472" y="3319272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74904" y="336956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1016</a:t>
            </a:r>
            <a:endParaRPr lang="en-US" sz="700" dirty="0"/>
          </a:p>
        </p:txBody>
      </p:sp>
      <p:sp>
        <p:nvSpPr>
          <p:cNvPr id="133" name="Shape 131"/>
          <p:cNvSpPr/>
          <p:nvPr/>
        </p:nvSpPr>
        <p:spPr>
          <a:xfrm>
            <a:off x="969264" y="3319272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996696" y="336956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35" name="Shape 133"/>
          <p:cNvSpPr/>
          <p:nvPr/>
        </p:nvSpPr>
        <p:spPr>
          <a:xfrm>
            <a:off x="3118104" y="3319272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3145536" y="336956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31.38</a:t>
            </a:r>
            <a:endParaRPr lang="en-US" sz="700" dirty="0"/>
          </a:p>
        </p:txBody>
      </p:sp>
      <p:sp>
        <p:nvSpPr>
          <p:cNvPr id="137" name="Shape 135"/>
          <p:cNvSpPr/>
          <p:nvPr/>
        </p:nvSpPr>
        <p:spPr>
          <a:xfrm>
            <a:off x="3867912" y="3319272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3895344" y="336956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15.55</a:t>
            </a:r>
            <a:endParaRPr lang="en-US" sz="700" dirty="0"/>
          </a:p>
        </p:txBody>
      </p:sp>
      <p:sp>
        <p:nvSpPr>
          <p:cNvPr id="139" name="Shape 137"/>
          <p:cNvSpPr/>
          <p:nvPr/>
        </p:nvSpPr>
        <p:spPr>
          <a:xfrm>
            <a:off x="4617720" y="3319272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0" name="Text 138"/>
          <p:cNvSpPr/>
          <p:nvPr/>
        </p:nvSpPr>
        <p:spPr>
          <a:xfrm>
            <a:off x="4645152" y="336956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41" name="Shape 139"/>
          <p:cNvSpPr/>
          <p:nvPr/>
        </p:nvSpPr>
        <p:spPr>
          <a:xfrm>
            <a:off x="5120640" y="3319272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5148072" y="336956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43" name="Shape 141"/>
          <p:cNvSpPr/>
          <p:nvPr/>
        </p:nvSpPr>
        <p:spPr>
          <a:xfrm>
            <a:off x="5742432" y="3319272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4" name="Text 142"/>
          <p:cNvSpPr/>
          <p:nvPr/>
        </p:nvSpPr>
        <p:spPr>
          <a:xfrm>
            <a:off x="5769864" y="336956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2.52억</a:t>
            </a:r>
            <a:endParaRPr lang="en-US" sz="700" dirty="0"/>
          </a:p>
        </p:txBody>
      </p:sp>
      <p:sp>
        <p:nvSpPr>
          <p:cNvPr id="145" name="Shape 143"/>
          <p:cNvSpPr/>
          <p:nvPr/>
        </p:nvSpPr>
        <p:spPr>
          <a:xfrm>
            <a:off x="6729984" y="3319272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6" name="Text 144"/>
          <p:cNvSpPr/>
          <p:nvPr/>
        </p:nvSpPr>
        <p:spPr>
          <a:xfrm>
            <a:off x="6757416" y="336956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2.70억</a:t>
            </a:r>
            <a:endParaRPr lang="en-US" sz="700" dirty="0"/>
          </a:p>
        </p:txBody>
      </p:sp>
      <p:sp>
        <p:nvSpPr>
          <p:cNvPr id="147" name="Shape 145"/>
          <p:cNvSpPr/>
          <p:nvPr/>
        </p:nvSpPr>
        <p:spPr>
          <a:xfrm>
            <a:off x="7717536" y="3319272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8" name="Text 146"/>
          <p:cNvSpPr/>
          <p:nvPr/>
        </p:nvSpPr>
        <p:spPr>
          <a:xfrm>
            <a:off x="7744968" y="336956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2,703만원</a:t>
            </a:r>
            <a:endParaRPr lang="en-US" sz="700" dirty="0"/>
          </a:p>
        </p:txBody>
      </p:sp>
      <p:sp>
        <p:nvSpPr>
          <p:cNvPr id="149" name="Shape 147"/>
          <p:cNvSpPr/>
          <p:nvPr/>
        </p:nvSpPr>
        <p:spPr>
          <a:xfrm>
            <a:off x="347472" y="3675888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0" name="Text 148"/>
          <p:cNvSpPr/>
          <p:nvPr/>
        </p:nvSpPr>
        <p:spPr>
          <a:xfrm>
            <a:off x="374904" y="372618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1018</a:t>
            </a:r>
            <a:endParaRPr lang="en-US" sz="700" dirty="0"/>
          </a:p>
        </p:txBody>
      </p:sp>
      <p:sp>
        <p:nvSpPr>
          <p:cNvPr id="151" name="Shape 149"/>
          <p:cNvSpPr/>
          <p:nvPr/>
        </p:nvSpPr>
        <p:spPr>
          <a:xfrm>
            <a:off x="969264" y="3675888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2" name="Text 150"/>
          <p:cNvSpPr/>
          <p:nvPr/>
        </p:nvSpPr>
        <p:spPr>
          <a:xfrm>
            <a:off x="996696" y="372618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53" name="Shape 151"/>
          <p:cNvSpPr/>
          <p:nvPr/>
        </p:nvSpPr>
        <p:spPr>
          <a:xfrm>
            <a:off x="3118104" y="3675888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4" name="Text 152"/>
          <p:cNvSpPr/>
          <p:nvPr/>
        </p:nvSpPr>
        <p:spPr>
          <a:xfrm>
            <a:off x="3145536" y="372618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43.37</a:t>
            </a:r>
            <a:endParaRPr lang="en-US" sz="700" dirty="0"/>
          </a:p>
        </p:txBody>
      </p:sp>
      <p:sp>
        <p:nvSpPr>
          <p:cNvPr id="155" name="Shape 153"/>
          <p:cNvSpPr/>
          <p:nvPr/>
        </p:nvSpPr>
        <p:spPr>
          <a:xfrm>
            <a:off x="3867912" y="3675888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6" name="Text 154"/>
          <p:cNvSpPr/>
          <p:nvPr/>
        </p:nvSpPr>
        <p:spPr>
          <a:xfrm>
            <a:off x="3895344" y="372618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21.50</a:t>
            </a:r>
            <a:endParaRPr lang="en-US" sz="700" dirty="0"/>
          </a:p>
        </p:txBody>
      </p:sp>
      <p:sp>
        <p:nvSpPr>
          <p:cNvPr id="157" name="Shape 155"/>
          <p:cNvSpPr/>
          <p:nvPr/>
        </p:nvSpPr>
        <p:spPr>
          <a:xfrm>
            <a:off x="4617720" y="3675888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8" name="Text 156"/>
          <p:cNvSpPr/>
          <p:nvPr/>
        </p:nvSpPr>
        <p:spPr>
          <a:xfrm>
            <a:off x="4645152" y="372618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C</a:t>
            </a:r>
            <a:endParaRPr lang="en-US" sz="700" dirty="0"/>
          </a:p>
        </p:txBody>
      </p:sp>
      <p:sp>
        <p:nvSpPr>
          <p:cNvPr id="159" name="Shape 157"/>
          <p:cNvSpPr/>
          <p:nvPr/>
        </p:nvSpPr>
        <p:spPr>
          <a:xfrm>
            <a:off x="5120640" y="3675888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5148072" y="372618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20.7%</a:t>
            </a:r>
            <a:endParaRPr lang="en-US" sz="700" dirty="0"/>
          </a:p>
        </p:txBody>
      </p:sp>
      <p:sp>
        <p:nvSpPr>
          <p:cNvPr id="161" name="Shape 159"/>
          <p:cNvSpPr/>
          <p:nvPr/>
        </p:nvSpPr>
        <p:spPr>
          <a:xfrm>
            <a:off x="5742432" y="3675888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5769864" y="372618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3.77억</a:t>
            </a:r>
            <a:endParaRPr lang="en-US" sz="700" dirty="0"/>
          </a:p>
        </p:txBody>
      </p:sp>
      <p:sp>
        <p:nvSpPr>
          <p:cNvPr id="163" name="Shape 161"/>
          <p:cNvSpPr/>
          <p:nvPr/>
        </p:nvSpPr>
        <p:spPr>
          <a:xfrm>
            <a:off x="6729984" y="3675888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6757416" y="372618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4.05억</a:t>
            </a:r>
            <a:endParaRPr lang="en-US" sz="700" dirty="0"/>
          </a:p>
        </p:txBody>
      </p:sp>
      <p:sp>
        <p:nvSpPr>
          <p:cNvPr id="165" name="Shape 163"/>
          <p:cNvSpPr/>
          <p:nvPr/>
        </p:nvSpPr>
        <p:spPr>
          <a:xfrm>
            <a:off x="7717536" y="3675888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7744968" y="372618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4,050만원</a:t>
            </a:r>
            <a:endParaRPr lang="en-US" sz="700" dirty="0"/>
          </a:p>
        </p:txBody>
      </p:sp>
      <p:sp>
        <p:nvSpPr>
          <p:cNvPr id="167" name="Shape 165"/>
          <p:cNvSpPr/>
          <p:nvPr/>
        </p:nvSpPr>
        <p:spPr>
          <a:xfrm>
            <a:off x="347472" y="4032504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374904" y="408279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1020</a:t>
            </a:r>
            <a:endParaRPr lang="en-US" sz="700" dirty="0"/>
          </a:p>
        </p:txBody>
      </p:sp>
      <p:sp>
        <p:nvSpPr>
          <p:cNvPr id="169" name="Shape 167"/>
          <p:cNvSpPr/>
          <p:nvPr/>
        </p:nvSpPr>
        <p:spPr>
          <a:xfrm>
            <a:off x="969264" y="4032504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0" name="Text 168"/>
          <p:cNvSpPr/>
          <p:nvPr/>
        </p:nvSpPr>
        <p:spPr>
          <a:xfrm>
            <a:off x="996696" y="408279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171" name="Shape 169"/>
          <p:cNvSpPr/>
          <p:nvPr/>
        </p:nvSpPr>
        <p:spPr>
          <a:xfrm>
            <a:off x="3118104" y="4032504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3145536" y="408279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32.78</a:t>
            </a:r>
            <a:endParaRPr lang="en-US" sz="700" dirty="0"/>
          </a:p>
        </p:txBody>
      </p:sp>
      <p:sp>
        <p:nvSpPr>
          <p:cNvPr id="173" name="Shape 171"/>
          <p:cNvSpPr/>
          <p:nvPr/>
        </p:nvSpPr>
        <p:spPr>
          <a:xfrm>
            <a:off x="3867912" y="4032504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4" name="Text 172"/>
          <p:cNvSpPr/>
          <p:nvPr/>
        </p:nvSpPr>
        <p:spPr>
          <a:xfrm>
            <a:off x="3895344" y="408279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16.25</a:t>
            </a:r>
            <a:endParaRPr lang="en-US" sz="700" dirty="0"/>
          </a:p>
        </p:txBody>
      </p:sp>
      <p:sp>
        <p:nvSpPr>
          <p:cNvPr id="175" name="Shape 173"/>
          <p:cNvSpPr/>
          <p:nvPr/>
        </p:nvSpPr>
        <p:spPr>
          <a:xfrm>
            <a:off x="4617720" y="4032504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6" name="Text 174"/>
          <p:cNvSpPr/>
          <p:nvPr/>
        </p:nvSpPr>
        <p:spPr>
          <a:xfrm>
            <a:off x="4645152" y="408279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77" name="Shape 175"/>
          <p:cNvSpPr/>
          <p:nvPr/>
        </p:nvSpPr>
        <p:spPr>
          <a:xfrm>
            <a:off x="5120640" y="4032504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8" name="Text 176"/>
          <p:cNvSpPr/>
          <p:nvPr/>
        </p:nvSpPr>
        <p:spPr>
          <a:xfrm>
            <a:off x="5148072" y="408279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79" name="Shape 177"/>
          <p:cNvSpPr/>
          <p:nvPr/>
        </p:nvSpPr>
        <p:spPr>
          <a:xfrm>
            <a:off x="5742432" y="4032504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0" name="Text 178"/>
          <p:cNvSpPr/>
          <p:nvPr/>
        </p:nvSpPr>
        <p:spPr>
          <a:xfrm>
            <a:off x="5769864" y="408279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2.63억</a:t>
            </a:r>
            <a:endParaRPr lang="en-US" sz="700" dirty="0"/>
          </a:p>
        </p:txBody>
      </p:sp>
      <p:sp>
        <p:nvSpPr>
          <p:cNvPr id="181" name="Shape 179"/>
          <p:cNvSpPr/>
          <p:nvPr/>
        </p:nvSpPr>
        <p:spPr>
          <a:xfrm>
            <a:off x="6729984" y="4032504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2" name="Text 180"/>
          <p:cNvSpPr/>
          <p:nvPr/>
        </p:nvSpPr>
        <p:spPr>
          <a:xfrm>
            <a:off x="6757416" y="408279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2.82억</a:t>
            </a:r>
            <a:endParaRPr lang="en-US" sz="700" dirty="0"/>
          </a:p>
        </p:txBody>
      </p:sp>
      <p:sp>
        <p:nvSpPr>
          <p:cNvPr id="183" name="Shape 181"/>
          <p:cNvSpPr/>
          <p:nvPr/>
        </p:nvSpPr>
        <p:spPr>
          <a:xfrm>
            <a:off x="7717536" y="4032504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4" name="Text 182"/>
          <p:cNvSpPr/>
          <p:nvPr/>
        </p:nvSpPr>
        <p:spPr>
          <a:xfrm>
            <a:off x="7744968" y="408279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2,825만원</a:t>
            </a:r>
            <a:endParaRPr lang="en-US" sz="700" dirty="0"/>
          </a:p>
        </p:txBody>
      </p:sp>
      <p:sp>
        <p:nvSpPr>
          <p:cNvPr id="185" name="Shape 183"/>
          <p:cNvSpPr/>
          <p:nvPr/>
        </p:nvSpPr>
        <p:spPr>
          <a:xfrm>
            <a:off x="347472" y="4389120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6" name="Text 184"/>
          <p:cNvSpPr/>
          <p:nvPr/>
        </p:nvSpPr>
        <p:spPr>
          <a:xfrm>
            <a:off x="374904" y="443941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1023</a:t>
            </a:r>
            <a:endParaRPr lang="en-US" sz="700" dirty="0"/>
          </a:p>
        </p:txBody>
      </p:sp>
      <p:sp>
        <p:nvSpPr>
          <p:cNvPr id="187" name="Shape 185"/>
          <p:cNvSpPr/>
          <p:nvPr/>
        </p:nvSpPr>
        <p:spPr>
          <a:xfrm>
            <a:off x="969264" y="4389120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8" name="Text 186"/>
          <p:cNvSpPr/>
          <p:nvPr/>
        </p:nvSpPr>
        <p:spPr>
          <a:xfrm>
            <a:off x="996696" y="443941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89" name="Shape 187"/>
          <p:cNvSpPr/>
          <p:nvPr/>
        </p:nvSpPr>
        <p:spPr>
          <a:xfrm>
            <a:off x="3118104" y="4389120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0" name="Text 188"/>
          <p:cNvSpPr/>
          <p:nvPr/>
        </p:nvSpPr>
        <p:spPr>
          <a:xfrm>
            <a:off x="3145536" y="443941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191" name="Shape 189"/>
          <p:cNvSpPr/>
          <p:nvPr/>
        </p:nvSpPr>
        <p:spPr>
          <a:xfrm>
            <a:off x="3867912" y="4389120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2" name="Text 190"/>
          <p:cNvSpPr/>
          <p:nvPr/>
        </p:nvSpPr>
        <p:spPr>
          <a:xfrm>
            <a:off x="3895344" y="443941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193" name="Shape 191"/>
          <p:cNvSpPr/>
          <p:nvPr/>
        </p:nvSpPr>
        <p:spPr>
          <a:xfrm>
            <a:off x="4617720" y="4389120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4" name="Text 192"/>
          <p:cNvSpPr/>
          <p:nvPr/>
        </p:nvSpPr>
        <p:spPr>
          <a:xfrm>
            <a:off x="4645152" y="443941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95" name="Shape 193"/>
          <p:cNvSpPr/>
          <p:nvPr/>
        </p:nvSpPr>
        <p:spPr>
          <a:xfrm>
            <a:off x="5120640" y="4389120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6" name="Text 194"/>
          <p:cNvSpPr/>
          <p:nvPr/>
        </p:nvSpPr>
        <p:spPr>
          <a:xfrm>
            <a:off x="5148072" y="443941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97" name="Shape 195"/>
          <p:cNvSpPr/>
          <p:nvPr/>
        </p:nvSpPr>
        <p:spPr>
          <a:xfrm>
            <a:off x="5742432" y="4389120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8" name="Text 196"/>
          <p:cNvSpPr/>
          <p:nvPr/>
        </p:nvSpPr>
        <p:spPr>
          <a:xfrm>
            <a:off x="5769864" y="443941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199" name="Shape 197"/>
          <p:cNvSpPr/>
          <p:nvPr/>
        </p:nvSpPr>
        <p:spPr>
          <a:xfrm>
            <a:off x="6729984" y="4389120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0" name="Text 198"/>
          <p:cNvSpPr/>
          <p:nvPr/>
        </p:nvSpPr>
        <p:spPr>
          <a:xfrm>
            <a:off x="6757416" y="443941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201" name="Shape 199"/>
          <p:cNvSpPr/>
          <p:nvPr/>
        </p:nvSpPr>
        <p:spPr>
          <a:xfrm>
            <a:off x="7717536" y="4389120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2" name="Text 200"/>
          <p:cNvSpPr/>
          <p:nvPr/>
        </p:nvSpPr>
        <p:spPr>
          <a:xfrm>
            <a:off x="7744968" y="443941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2,690만원</a:t>
            </a:r>
            <a:endParaRPr lang="en-US" sz="700" dirty="0"/>
          </a:p>
        </p:txBody>
      </p:sp>
      <p:sp>
        <p:nvSpPr>
          <p:cNvPr id="203" name="Shape 201"/>
          <p:cNvSpPr/>
          <p:nvPr/>
        </p:nvSpPr>
        <p:spPr>
          <a:xfrm>
            <a:off x="347472" y="474573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4" name="Text 202"/>
          <p:cNvSpPr/>
          <p:nvPr/>
        </p:nvSpPr>
        <p:spPr>
          <a:xfrm>
            <a:off x="374904" y="479602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1028</a:t>
            </a:r>
            <a:endParaRPr lang="en-US" sz="700" dirty="0"/>
          </a:p>
        </p:txBody>
      </p:sp>
      <p:sp>
        <p:nvSpPr>
          <p:cNvPr id="205" name="Shape 203"/>
          <p:cNvSpPr/>
          <p:nvPr/>
        </p:nvSpPr>
        <p:spPr>
          <a:xfrm>
            <a:off x="969264" y="4745736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6" name="Text 204"/>
          <p:cNvSpPr/>
          <p:nvPr/>
        </p:nvSpPr>
        <p:spPr>
          <a:xfrm>
            <a:off x="996696" y="479602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207" name="Shape 205"/>
          <p:cNvSpPr/>
          <p:nvPr/>
        </p:nvSpPr>
        <p:spPr>
          <a:xfrm>
            <a:off x="3118104" y="474573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8" name="Text 206"/>
          <p:cNvSpPr/>
          <p:nvPr/>
        </p:nvSpPr>
        <p:spPr>
          <a:xfrm>
            <a:off x="3145536" y="479602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09" name="Shape 207"/>
          <p:cNvSpPr/>
          <p:nvPr/>
        </p:nvSpPr>
        <p:spPr>
          <a:xfrm>
            <a:off x="3867912" y="474573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0" name="Text 208"/>
          <p:cNvSpPr/>
          <p:nvPr/>
        </p:nvSpPr>
        <p:spPr>
          <a:xfrm>
            <a:off x="3895344" y="479602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211" name="Shape 209"/>
          <p:cNvSpPr/>
          <p:nvPr/>
        </p:nvSpPr>
        <p:spPr>
          <a:xfrm>
            <a:off x="4617720" y="4745736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2" name="Text 210"/>
          <p:cNvSpPr/>
          <p:nvPr/>
        </p:nvSpPr>
        <p:spPr>
          <a:xfrm>
            <a:off x="4645152" y="479602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13" name="Shape 211"/>
          <p:cNvSpPr/>
          <p:nvPr/>
        </p:nvSpPr>
        <p:spPr>
          <a:xfrm>
            <a:off x="5120640" y="474573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4" name="Text 212"/>
          <p:cNvSpPr/>
          <p:nvPr/>
        </p:nvSpPr>
        <p:spPr>
          <a:xfrm>
            <a:off x="5148072" y="479602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15" name="Shape 213"/>
          <p:cNvSpPr/>
          <p:nvPr/>
        </p:nvSpPr>
        <p:spPr>
          <a:xfrm>
            <a:off x="5742432" y="474573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6" name="Text 214"/>
          <p:cNvSpPr/>
          <p:nvPr/>
        </p:nvSpPr>
        <p:spPr>
          <a:xfrm>
            <a:off x="5769864" y="479602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217" name="Shape 215"/>
          <p:cNvSpPr/>
          <p:nvPr/>
        </p:nvSpPr>
        <p:spPr>
          <a:xfrm>
            <a:off x="6729984" y="474573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8" name="Text 216"/>
          <p:cNvSpPr/>
          <p:nvPr/>
        </p:nvSpPr>
        <p:spPr>
          <a:xfrm>
            <a:off x="6757416" y="479602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219" name="Shape 217"/>
          <p:cNvSpPr/>
          <p:nvPr/>
        </p:nvSpPr>
        <p:spPr>
          <a:xfrm>
            <a:off x="7717536" y="4745736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0" name="Text 218"/>
          <p:cNvSpPr/>
          <p:nvPr/>
        </p:nvSpPr>
        <p:spPr>
          <a:xfrm>
            <a:off x="7744968" y="479602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221" name="Shape 219"/>
          <p:cNvSpPr/>
          <p:nvPr/>
        </p:nvSpPr>
        <p:spPr>
          <a:xfrm>
            <a:off x="347472" y="510235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2" name="Text 220"/>
          <p:cNvSpPr/>
          <p:nvPr/>
        </p:nvSpPr>
        <p:spPr>
          <a:xfrm>
            <a:off x="374904" y="515264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1029</a:t>
            </a:r>
            <a:endParaRPr lang="en-US" sz="700" dirty="0"/>
          </a:p>
        </p:txBody>
      </p:sp>
      <p:sp>
        <p:nvSpPr>
          <p:cNvPr id="223" name="Shape 221"/>
          <p:cNvSpPr/>
          <p:nvPr/>
        </p:nvSpPr>
        <p:spPr>
          <a:xfrm>
            <a:off x="969264" y="5102352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4" name="Text 222"/>
          <p:cNvSpPr/>
          <p:nvPr/>
        </p:nvSpPr>
        <p:spPr>
          <a:xfrm>
            <a:off x="996696" y="515264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25" name="Shape 223"/>
          <p:cNvSpPr/>
          <p:nvPr/>
        </p:nvSpPr>
        <p:spPr>
          <a:xfrm>
            <a:off x="3118104" y="510235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6" name="Text 224"/>
          <p:cNvSpPr/>
          <p:nvPr/>
        </p:nvSpPr>
        <p:spPr>
          <a:xfrm>
            <a:off x="3145536" y="515264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27" name="Shape 225"/>
          <p:cNvSpPr/>
          <p:nvPr/>
        </p:nvSpPr>
        <p:spPr>
          <a:xfrm>
            <a:off x="3867912" y="510235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8" name="Text 226"/>
          <p:cNvSpPr/>
          <p:nvPr/>
        </p:nvSpPr>
        <p:spPr>
          <a:xfrm>
            <a:off x="3895344" y="515264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229" name="Shape 227"/>
          <p:cNvSpPr/>
          <p:nvPr/>
        </p:nvSpPr>
        <p:spPr>
          <a:xfrm>
            <a:off x="4617720" y="5102352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0" name="Text 228"/>
          <p:cNvSpPr/>
          <p:nvPr/>
        </p:nvSpPr>
        <p:spPr>
          <a:xfrm>
            <a:off x="4645152" y="515264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31" name="Shape 229"/>
          <p:cNvSpPr/>
          <p:nvPr/>
        </p:nvSpPr>
        <p:spPr>
          <a:xfrm>
            <a:off x="5120640" y="510235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2" name="Text 230"/>
          <p:cNvSpPr/>
          <p:nvPr/>
        </p:nvSpPr>
        <p:spPr>
          <a:xfrm>
            <a:off x="5148072" y="515264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33" name="Shape 231"/>
          <p:cNvSpPr/>
          <p:nvPr/>
        </p:nvSpPr>
        <p:spPr>
          <a:xfrm>
            <a:off x="5742432" y="510235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4" name="Text 232"/>
          <p:cNvSpPr/>
          <p:nvPr/>
        </p:nvSpPr>
        <p:spPr>
          <a:xfrm>
            <a:off x="5769864" y="515264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235" name="Shape 233"/>
          <p:cNvSpPr/>
          <p:nvPr/>
        </p:nvSpPr>
        <p:spPr>
          <a:xfrm>
            <a:off x="6729984" y="510235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6" name="Text 234"/>
          <p:cNvSpPr/>
          <p:nvPr/>
        </p:nvSpPr>
        <p:spPr>
          <a:xfrm>
            <a:off x="6757416" y="515264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237" name="Shape 235"/>
          <p:cNvSpPr/>
          <p:nvPr/>
        </p:nvSpPr>
        <p:spPr>
          <a:xfrm>
            <a:off x="7717536" y="5102352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8" name="Text 236"/>
          <p:cNvSpPr/>
          <p:nvPr/>
        </p:nvSpPr>
        <p:spPr>
          <a:xfrm>
            <a:off x="7744968" y="515264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239" name="Shape 237"/>
          <p:cNvSpPr/>
          <p:nvPr/>
        </p:nvSpPr>
        <p:spPr>
          <a:xfrm>
            <a:off x="347472" y="545896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0" name="Text 238"/>
          <p:cNvSpPr/>
          <p:nvPr/>
        </p:nvSpPr>
        <p:spPr>
          <a:xfrm>
            <a:off x="374904" y="550926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1032</a:t>
            </a:r>
            <a:endParaRPr lang="en-US" sz="700" dirty="0"/>
          </a:p>
        </p:txBody>
      </p:sp>
      <p:sp>
        <p:nvSpPr>
          <p:cNvPr id="241" name="Shape 239"/>
          <p:cNvSpPr/>
          <p:nvPr/>
        </p:nvSpPr>
        <p:spPr>
          <a:xfrm>
            <a:off x="969264" y="5458968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2" name="Text 240"/>
          <p:cNvSpPr/>
          <p:nvPr/>
        </p:nvSpPr>
        <p:spPr>
          <a:xfrm>
            <a:off x="996696" y="550926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243" name="Shape 241"/>
          <p:cNvSpPr/>
          <p:nvPr/>
        </p:nvSpPr>
        <p:spPr>
          <a:xfrm>
            <a:off x="3118104" y="545896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4" name="Text 242"/>
          <p:cNvSpPr/>
          <p:nvPr/>
        </p:nvSpPr>
        <p:spPr>
          <a:xfrm>
            <a:off x="3145536" y="550926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45" name="Shape 243"/>
          <p:cNvSpPr/>
          <p:nvPr/>
        </p:nvSpPr>
        <p:spPr>
          <a:xfrm>
            <a:off x="3867912" y="545896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6" name="Text 244"/>
          <p:cNvSpPr/>
          <p:nvPr/>
        </p:nvSpPr>
        <p:spPr>
          <a:xfrm>
            <a:off x="3895344" y="550926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247" name="Shape 245"/>
          <p:cNvSpPr/>
          <p:nvPr/>
        </p:nvSpPr>
        <p:spPr>
          <a:xfrm>
            <a:off x="4617720" y="5458968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8" name="Text 246"/>
          <p:cNvSpPr/>
          <p:nvPr/>
        </p:nvSpPr>
        <p:spPr>
          <a:xfrm>
            <a:off x="4645152" y="550926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49" name="Shape 247"/>
          <p:cNvSpPr/>
          <p:nvPr/>
        </p:nvSpPr>
        <p:spPr>
          <a:xfrm>
            <a:off x="5120640" y="545896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0" name="Text 248"/>
          <p:cNvSpPr/>
          <p:nvPr/>
        </p:nvSpPr>
        <p:spPr>
          <a:xfrm>
            <a:off x="5148072" y="550926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51" name="Shape 249"/>
          <p:cNvSpPr/>
          <p:nvPr/>
        </p:nvSpPr>
        <p:spPr>
          <a:xfrm>
            <a:off x="5742432" y="545896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2" name="Text 250"/>
          <p:cNvSpPr/>
          <p:nvPr/>
        </p:nvSpPr>
        <p:spPr>
          <a:xfrm>
            <a:off x="5769864" y="550926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253" name="Shape 251"/>
          <p:cNvSpPr/>
          <p:nvPr/>
        </p:nvSpPr>
        <p:spPr>
          <a:xfrm>
            <a:off x="6729984" y="545896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4" name="Text 252"/>
          <p:cNvSpPr/>
          <p:nvPr/>
        </p:nvSpPr>
        <p:spPr>
          <a:xfrm>
            <a:off x="6757416" y="550926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255" name="Shape 253"/>
          <p:cNvSpPr/>
          <p:nvPr/>
        </p:nvSpPr>
        <p:spPr>
          <a:xfrm>
            <a:off x="7717536" y="5458968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6" name="Text 254"/>
          <p:cNvSpPr/>
          <p:nvPr/>
        </p:nvSpPr>
        <p:spPr>
          <a:xfrm>
            <a:off x="7744968" y="550926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257" name="Shape 255"/>
          <p:cNvSpPr/>
          <p:nvPr/>
        </p:nvSpPr>
        <p:spPr>
          <a:xfrm>
            <a:off x="347472" y="581558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8" name="Text 256"/>
          <p:cNvSpPr/>
          <p:nvPr/>
        </p:nvSpPr>
        <p:spPr>
          <a:xfrm>
            <a:off x="374904" y="586587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1033</a:t>
            </a:r>
            <a:endParaRPr lang="en-US" sz="700" dirty="0"/>
          </a:p>
        </p:txBody>
      </p:sp>
      <p:sp>
        <p:nvSpPr>
          <p:cNvPr id="259" name="Shape 257"/>
          <p:cNvSpPr/>
          <p:nvPr/>
        </p:nvSpPr>
        <p:spPr>
          <a:xfrm>
            <a:off x="969264" y="5815584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0" name="Text 258"/>
          <p:cNvSpPr/>
          <p:nvPr/>
        </p:nvSpPr>
        <p:spPr>
          <a:xfrm>
            <a:off x="996696" y="586587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261" name="Shape 259"/>
          <p:cNvSpPr/>
          <p:nvPr/>
        </p:nvSpPr>
        <p:spPr>
          <a:xfrm>
            <a:off x="3118104" y="581558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2" name="Text 260"/>
          <p:cNvSpPr/>
          <p:nvPr/>
        </p:nvSpPr>
        <p:spPr>
          <a:xfrm>
            <a:off x="3145536" y="586587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63" name="Shape 261"/>
          <p:cNvSpPr/>
          <p:nvPr/>
        </p:nvSpPr>
        <p:spPr>
          <a:xfrm>
            <a:off x="3867912" y="581558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4" name="Text 262"/>
          <p:cNvSpPr/>
          <p:nvPr/>
        </p:nvSpPr>
        <p:spPr>
          <a:xfrm>
            <a:off x="3895344" y="586587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265" name="Shape 263"/>
          <p:cNvSpPr/>
          <p:nvPr/>
        </p:nvSpPr>
        <p:spPr>
          <a:xfrm>
            <a:off x="4617720" y="5815584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6" name="Text 264"/>
          <p:cNvSpPr/>
          <p:nvPr/>
        </p:nvSpPr>
        <p:spPr>
          <a:xfrm>
            <a:off x="4645152" y="586587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67" name="Shape 265"/>
          <p:cNvSpPr/>
          <p:nvPr/>
        </p:nvSpPr>
        <p:spPr>
          <a:xfrm>
            <a:off x="5120640" y="581558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8" name="Text 266"/>
          <p:cNvSpPr/>
          <p:nvPr/>
        </p:nvSpPr>
        <p:spPr>
          <a:xfrm>
            <a:off x="5148072" y="586587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69" name="Shape 267"/>
          <p:cNvSpPr/>
          <p:nvPr/>
        </p:nvSpPr>
        <p:spPr>
          <a:xfrm>
            <a:off x="5742432" y="581558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70" name="Text 268"/>
          <p:cNvSpPr/>
          <p:nvPr/>
        </p:nvSpPr>
        <p:spPr>
          <a:xfrm>
            <a:off x="5769864" y="586587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271" name="Shape 269"/>
          <p:cNvSpPr/>
          <p:nvPr/>
        </p:nvSpPr>
        <p:spPr>
          <a:xfrm>
            <a:off x="6729984" y="581558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72" name="Text 270"/>
          <p:cNvSpPr/>
          <p:nvPr/>
        </p:nvSpPr>
        <p:spPr>
          <a:xfrm>
            <a:off x="6757416" y="586587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273" name="Shape 271"/>
          <p:cNvSpPr/>
          <p:nvPr/>
        </p:nvSpPr>
        <p:spPr>
          <a:xfrm>
            <a:off x="7717536" y="5815584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74" name="Text 272"/>
          <p:cNvSpPr/>
          <p:nvPr/>
        </p:nvSpPr>
        <p:spPr>
          <a:xfrm>
            <a:off x="7744968" y="586587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275" name="Text 273"/>
          <p:cNvSpPr/>
          <p:nvPr/>
        </p:nvSpPr>
        <p:spPr>
          <a:xfrm>
            <a:off x="411480" y="6272784"/>
            <a:ext cx="11155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</a:rPr>
              <a:t>공급가=신규할인분양가(VAT 제외) / VAT포함=토지·건물·부가세 포함 총계 / 분양불가 호실은 도면의 빨간 X 참조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라이브오피스 분양현황표 2/3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호실·면적·가격·조건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347472" y="822960"/>
            <a:ext cx="62179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74904" y="87325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호실</a:t>
            </a:r>
            <a:endParaRPr lang="en-US" sz="720" dirty="0"/>
          </a:p>
        </p:txBody>
      </p:sp>
      <p:sp>
        <p:nvSpPr>
          <p:cNvPr id="7" name="Shape 5"/>
          <p:cNvSpPr/>
          <p:nvPr/>
        </p:nvSpPr>
        <p:spPr>
          <a:xfrm>
            <a:off x="969264" y="822960"/>
            <a:ext cx="2148840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96696" y="87325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상태/조건</a:t>
            </a:r>
            <a:endParaRPr lang="en-US" sz="720" dirty="0"/>
          </a:p>
        </p:txBody>
      </p:sp>
      <p:sp>
        <p:nvSpPr>
          <p:cNvPr id="9" name="Shape 7"/>
          <p:cNvSpPr/>
          <p:nvPr/>
        </p:nvSpPr>
        <p:spPr>
          <a:xfrm>
            <a:off x="3118104" y="822960"/>
            <a:ext cx="749808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45536" y="87325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계약평</a:t>
            </a:r>
            <a:endParaRPr lang="en-US" sz="720" dirty="0"/>
          </a:p>
        </p:txBody>
      </p:sp>
      <p:sp>
        <p:nvSpPr>
          <p:cNvPr id="11" name="Shape 9"/>
          <p:cNvSpPr/>
          <p:nvPr/>
        </p:nvSpPr>
        <p:spPr>
          <a:xfrm>
            <a:off x="3867912" y="822960"/>
            <a:ext cx="749808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95344" y="87325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전용평</a:t>
            </a:r>
            <a:endParaRPr lang="en-US" sz="720" dirty="0"/>
          </a:p>
        </p:txBody>
      </p:sp>
      <p:sp>
        <p:nvSpPr>
          <p:cNvPr id="13" name="Shape 11"/>
          <p:cNvSpPr/>
          <p:nvPr/>
        </p:nvSpPr>
        <p:spPr>
          <a:xfrm>
            <a:off x="4617720" y="822960"/>
            <a:ext cx="502920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45152" y="87325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등급</a:t>
            </a:r>
            <a:endParaRPr lang="en-US" sz="720" dirty="0"/>
          </a:p>
        </p:txBody>
      </p:sp>
      <p:sp>
        <p:nvSpPr>
          <p:cNvPr id="15" name="Shape 13"/>
          <p:cNvSpPr/>
          <p:nvPr/>
        </p:nvSpPr>
        <p:spPr>
          <a:xfrm>
            <a:off x="5120640" y="822960"/>
            <a:ext cx="62179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148072" y="87325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할인율</a:t>
            </a:r>
            <a:endParaRPr lang="en-US" sz="720" dirty="0"/>
          </a:p>
        </p:txBody>
      </p:sp>
      <p:sp>
        <p:nvSpPr>
          <p:cNvPr id="17" name="Shape 15"/>
          <p:cNvSpPr/>
          <p:nvPr/>
        </p:nvSpPr>
        <p:spPr>
          <a:xfrm>
            <a:off x="5742432" y="822960"/>
            <a:ext cx="98755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769864" y="87325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공급가</a:t>
            </a:r>
            <a:endParaRPr lang="en-US" sz="720" dirty="0"/>
          </a:p>
        </p:txBody>
      </p:sp>
      <p:sp>
        <p:nvSpPr>
          <p:cNvPr id="19" name="Shape 17"/>
          <p:cNvSpPr/>
          <p:nvPr/>
        </p:nvSpPr>
        <p:spPr>
          <a:xfrm>
            <a:off x="6729984" y="822960"/>
            <a:ext cx="98755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757416" y="87325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VAT포함</a:t>
            </a:r>
            <a:endParaRPr lang="en-US" sz="720" dirty="0"/>
          </a:p>
        </p:txBody>
      </p:sp>
      <p:sp>
        <p:nvSpPr>
          <p:cNvPr id="21" name="Shape 19"/>
          <p:cNvSpPr/>
          <p:nvPr/>
        </p:nvSpPr>
        <p:spPr>
          <a:xfrm>
            <a:off x="7717536" y="822960"/>
            <a:ext cx="1042416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44968" y="87325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10% 예상</a:t>
            </a:r>
            <a:endParaRPr lang="en-US" sz="720" dirty="0"/>
          </a:p>
        </p:txBody>
      </p:sp>
      <p:sp>
        <p:nvSpPr>
          <p:cNvPr id="23" name="Shape 21"/>
          <p:cNvSpPr/>
          <p:nvPr/>
        </p:nvSpPr>
        <p:spPr>
          <a:xfrm>
            <a:off x="347472" y="117957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74904" y="122986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1035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969264" y="1179576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96696" y="122986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3118104" y="117957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145536" y="122986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9" name="Shape 27"/>
          <p:cNvSpPr/>
          <p:nvPr/>
        </p:nvSpPr>
        <p:spPr>
          <a:xfrm>
            <a:off x="3867912" y="117957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895344" y="122986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4617720" y="1179576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645152" y="122986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5120640" y="117957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148072" y="122986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35" name="Shape 33"/>
          <p:cNvSpPr/>
          <p:nvPr/>
        </p:nvSpPr>
        <p:spPr>
          <a:xfrm>
            <a:off x="5742432" y="117957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769864" y="122986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37" name="Shape 35"/>
          <p:cNvSpPr/>
          <p:nvPr/>
        </p:nvSpPr>
        <p:spPr>
          <a:xfrm>
            <a:off x="6729984" y="117957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757416" y="122986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39" name="Shape 37"/>
          <p:cNvSpPr/>
          <p:nvPr/>
        </p:nvSpPr>
        <p:spPr>
          <a:xfrm>
            <a:off x="7717536" y="1179576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7744968" y="122986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41" name="Shape 39"/>
          <p:cNvSpPr/>
          <p:nvPr/>
        </p:nvSpPr>
        <p:spPr>
          <a:xfrm>
            <a:off x="347472" y="153619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74904" y="158648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1036</a:t>
            </a:r>
            <a:endParaRPr lang="en-US" sz="700" dirty="0"/>
          </a:p>
        </p:txBody>
      </p:sp>
      <p:sp>
        <p:nvSpPr>
          <p:cNvPr id="43" name="Shape 41"/>
          <p:cNvSpPr/>
          <p:nvPr/>
        </p:nvSpPr>
        <p:spPr>
          <a:xfrm>
            <a:off x="969264" y="1536192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996696" y="158648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45" name="Shape 43"/>
          <p:cNvSpPr/>
          <p:nvPr/>
        </p:nvSpPr>
        <p:spPr>
          <a:xfrm>
            <a:off x="3118104" y="153619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3145536" y="158648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47" name="Shape 45"/>
          <p:cNvSpPr/>
          <p:nvPr/>
        </p:nvSpPr>
        <p:spPr>
          <a:xfrm>
            <a:off x="3867912" y="153619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3895344" y="158648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49" name="Shape 47"/>
          <p:cNvSpPr/>
          <p:nvPr/>
        </p:nvSpPr>
        <p:spPr>
          <a:xfrm>
            <a:off x="4617720" y="1536192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4645152" y="158648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51" name="Shape 49"/>
          <p:cNvSpPr/>
          <p:nvPr/>
        </p:nvSpPr>
        <p:spPr>
          <a:xfrm>
            <a:off x="5120640" y="153619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5148072" y="158648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53" name="Shape 51"/>
          <p:cNvSpPr/>
          <p:nvPr/>
        </p:nvSpPr>
        <p:spPr>
          <a:xfrm>
            <a:off x="5742432" y="153619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769864" y="158648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55" name="Shape 53"/>
          <p:cNvSpPr/>
          <p:nvPr/>
        </p:nvSpPr>
        <p:spPr>
          <a:xfrm>
            <a:off x="6729984" y="153619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6757416" y="158648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57" name="Shape 55"/>
          <p:cNvSpPr/>
          <p:nvPr/>
        </p:nvSpPr>
        <p:spPr>
          <a:xfrm>
            <a:off x="7717536" y="1536192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7744968" y="158648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59" name="Shape 57"/>
          <p:cNvSpPr/>
          <p:nvPr/>
        </p:nvSpPr>
        <p:spPr>
          <a:xfrm>
            <a:off x="347472" y="189280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374904" y="194310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1037</a:t>
            </a:r>
            <a:endParaRPr lang="en-US" sz="700" dirty="0"/>
          </a:p>
        </p:txBody>
      </p:sp>
      <p:sp>
        <p:nvSpPr>
          <p:cNvPr id="61" name="Shape 59"/>
          <p:cNvSpPr/>
          <p:nvPr/>
        </p:nvSpPr>
        <p:spPr>
          <a:xfrm>
            <a:off x="969264" y="1892808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996696" y="194310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63" name="Shape 61"/>
          <p:cNvSpPr/>
          <p:nvPr/>
        </p:nvSpPr>
        <p:spPr>
          <a:xfrm>
            <a:off x="3118104" y="189280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145536" y="194310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65" name="Shape 63"/>
          <p:cNvSpPr/>
          <p:nvPr/>
        </p:nvSpPr>
        <p:spPr>
          <a:xfrm>
            <a:off x="3867912" y="189280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895344" y="194310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67" name="Shape 65"/>
          <p:cNvSpPr/>
          <p:nvPr/>
        </p:nvSpPr>
        <p:spPr>
          <a:xfrm>
            <a:off x="4617720" y="1892808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4645152" y="194310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69" name="Shape 67"/>
          <p:cNvSpPr/>
          <p:nvPr/>
        </p:nvSpPr>
        <p:spPr>
          <a:xfrm>
            <a:off x="5120640" y="189280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48072" y="194310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71" name="Shape 69"/>
          <p:cNvSpPr/>
          <p:nvPr/>
        </p:nvSpPr>
        <p:spPr>
          <a:xfrm>
            <a:off x="5742432" y="189280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5769864" y="194310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73" name="Shape 71"/>
          <p:cNvSpPr/>
          <p:nvPr/>
        </p:nvSpPr>
        <p:spPr>
          <a:xfrm>
            <a:off x="6729984" y="189280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6757416" y="194310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75" name="Shape 73"/>
          <p:cNvSpPr/>
          <p:nvPr/>
        </p:nvSpPr>
        <p:spPr>
          <a:xfrm>
            <a:off x="7717536" y="1892808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744968" y="194310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77" name="Shape 75"/>
          <p:cNvSpPr/>
          <p:nvPr/>
        </p:nvSpPr>
        <p:spPr>
          <a:xfrm>
            <a:off x="347472" y="224942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374904" y="229971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1039</a:t>
            </a:r>
            <a:endParaRPr lang="en-US" sz="700" dirty="0"/>
          </a:p>
        </p:txBody>
      </p:sp>
      <p:sp>
        <p:nvSpPr>
          <p:cNvPr id="79" name="Shape 77"/>
          <p:cNvSpPr/>
          <p:nvPr/>
        </p:nvSpPr>
        <p:spPr>
          <a:xfrm>
            <a:off x="969264" y="2249424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996696" y="229971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1039·1040</a:t>
            </a:r>
            <a:endParaRPr lang="en-US" sz="700" dirty="0"/>
          </a:p>
        </p:txBody>
      </p:sp>
      <p:sp>
        <p:nvSpPr>
          <p:cNvPr id="81" name="Shape 79"/>
          <p:cNvSpPr/>
          <p:nvPr/>
        </p:nvSpPr>
        <p:spPr>
          <a:xfrm>
            <a:off x="3118104" y="224942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145536" y="229971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83" name="Shape 81"/>
          <p:cNvSpPr/>
          <p:nvPr/>
        </p:nvSpPr>
        <p:spPr>
          <a:xfrm>
            <a:off x="3867912" y="224942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3895344" y="229971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85" name="Shape 83"/>
          <p:cNvSpPr/>
          <p:nvPr/>
        </p:nvSpPr>
        <p:spPr>
          <a:xfrm>
            <a:off x="4617720" y="2249424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4645152" y="229971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87" name="Shape 85"/>
          <p:cNvSpPr/>
          <p:nvPr/>
        </p:nvSpPr>
        <p:spPr>
          <a:xfrm>
            <a:off x="5120640" y="224942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5148072" y="229971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89" name="Shape 87"/>
          <p:cNvSpPr/>
          <p:nvPr/>
        </p:nvSpPr>
        <p:spPr>
          <a:xfrm>
            <a:off x="5742432" y="224942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5769864" y="229971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91" name="Shape 89"/>
          <p:cNvSpPr/>
          <p:nvPr/>
        </p:nvSpPr>
        <p:spPr>
          <a:xfrm>
            <a:off x="6729984" y="224942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6757416" y="229971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93" name="Shape 91"/>
          <p:cNvSpPr/>
          <p:nvPr/>
        </p:nvSpPr>
        <p:spPr>
          <a:xfrm>
            <a:off x="7717536" y="2249424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7744968" y="229971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2,688만원</a:t>
            </a:r>
            <a:endParaRPr lang="en-US" sz="700" dirty="0"/>
          </a:p>
        </p:txBody>
      </p:sp>
      <p:sp>
        <p:nvSpPr>
          <p:cNvPr id="95" name="Shape 93"/>
          <p:cNvSpPr/>
          <p:nvPr/>
        </p:nvSpPr>
        <p:spPr>
          <a:xfrm>
            <a:off x="347472" y="2606040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374904" y="265633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1040</a:t>
            </a:r>
            <a:endParaRPr lang="en-US" sz="700" dirty="0"/>
          </a:p>
        </p:txBody>
      </p:sp>
      <p:sp>
        <p:nvSpPr>
          <p:cNvPr id="97" name="Shape 95"/>
          <p:cNvSpPr/>
          <p:nvPr/>
        </p:nvSpPr>
        <p:spPr>
          <a:xfrm>
            <a:off x="969264" y="2606040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996696" y="265633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1039·1040</a:t>
            </a:r>
            <a:endParaRPr lang="en-US" sz="700" dirty="0"/>
          </a:p>
        </p:txBody>
      </p:sp>
      <p:sp>
        <p:nvSpPr>
          <p:cNvPr id="99" name="Shape 97"/>
          <p:cNvSpPr/>
          <p:nvPr/>
        </p:nvSpPr>
        <p:spPr>
          <a:xfrm>
            <a:off x="3118104" y="2606040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3145536" y="265633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101" name="Shape 99"/>
          <p:cNvSpPr/>
          <p:nvPr/>
        </p:nvSpPr>
        <p:spPr>
          <a:xfrm>
            <a:off x="3867912" y="2606040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895344" y="265633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103" name="Shape 101"/>
          <p:cNvSpPr/>
          <p:nvPr/>
        </p:nvSpPr>
        <p:spPr>
          <a:xfrm>
            <a:off x="4617720" y="2606040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645152" y="265633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05" name="Shape 103"/>
          <p:cNvSpPr/>
          <p:nvPr/>
        </p:nvSpPr>
        <p:spPr>
          <a:xfrm>
            <a:off x="5120640" y="2606040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5148072" y="265633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07" name="Shape 105"/>
          <p:cNvSpPr/>
          <p:nvPr/>
        </p:nvSpPr>
        <p:spPr>
          <a:xfrm>
            <a:off x="5742432" y="2606040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5769864" y="265633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109" name="Shape 107"/>
          <p:cNvSpPr/>
          <p:nvPr/>
        </p:nvSpPr>
        <p:spPr>
          <a:xfrm>
            <a:off x="6729984" y="2606040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6757416" y="265633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111" name="Shape 109"/>
          <p:cNvSpPr/>
          <p:nvPr/>
        </p:nvSpPr>
        <p:spPr>
          <a:xfrm>
            <a:off x="7717536" y="2606040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7744968" y="265633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2,688만원</a:t>
            </a:r>
            <a:endParaRPr lang="en-US" sz="700" dirty="0"/>
          </a:p>
        </p:txBody>
      </p:sp>
      <p:sp>
        <p:nvSpPr>
          <p:cNvPr id="113" name="Shape 111"/>
          <p:cNvSpPr/>
          <p:nvPr/>
        </p:nvSpPr>
        <p:spPr>
          <a:xfrm>
            <a:off x="347472" y="2962656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374904" y="301294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1043</a:t>
            </a:r>
            <a:endParaRPr lang="en-US" sz="700" dirty="0"/>
          </a:p>
        </p:txBody>
      </p:sp>
      <p:sp>
        <p:nvSpPr>
          <p:cNvPr id="115" name="Shape 113"/>
          <p:cNvSpPr/>
          <p:nvPr/>
        </p:nvSpPr>
        <p:spPr>
          <a:xfrm>
            <a:off x="969264" y="2962656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996696" y="301294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17" name="Shape 115"/>
          <p:cNvSpPr/>
          <p:nvPr/>
        </p:nvSpPr>
        <p:spPr>
          <a:xfrm>
            <a:off x="3118104" y="2962656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8" name="Text 116"/>
          <p:cNvSpPr/>
          <p:nvPr/>
        </p:nvSpPr>
        <p:spPr>
          <a:xfrm>
            <a:off x="3145536" y="301294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119" name="Shape 117"/>
          <p:cNvSpPr/>
          <p:nvPr/>
        </p:nvSpPr>
        <p:spPr>
          <a:xfrm>
            <a:off x="3867912" y="2962656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0" name="Text 118"/>
          <p:cNvSpPr/>
          <p:nvPr/>
        </p:nvSpPr>
        <p:spPr>
          <a:xfrm>
            <a:off x="3895344" y="301294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121" name="Shape 119"/>
          <p:cNvSpPr/>
          <p:nvPr/>
        </p:nvSpPr>
        <p:spPr>
          <a:xfrm>
            <a:off x="4617720" y="2962656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2" name="Text 120"/>
          <p:cNvSpPr/>
          <p:nvPr/>
        </p:nvSpPr>
        <p:spPr>
          <a:xfrm>
            <a:off x="4645152" y="301294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23" name="Shape 121"/>
          <p:cNvSpPr/>
          <p:nvPr/>
        </p:nvSpPr>
        <p:spPr>
          <a:xfrm>
            <a:off x="5120640" y="2962656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4" name="Text 122"/>
          <p:cNvSpPr/>
          <p:nvPr/>
        </p:nvSpPr>
        <p:spPr>
          <a:xfrm>
            <a:off x="5148072" y="301294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25" name="Shape 123"/>
          <p:cNvSpPr/>
          <p:nvPr/>
        </p:nvSpPr>
        <p:spPr>
          <a:xfrm>
            <a:off x="5742432" y="2962656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6" name="Text 124"/>
          <p:cNvSpPr/>
          <p:nvPr/>
        </p:nvSpPr>
        <p:spPr>
          <a:xfrm>
            <a:off x="5769864" y="301294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127" name="Shape 125"/>
          <p:cNvSpPr/>
          <p:nvPr/>
        </p:nvSpPr>
        <p:spPr>
          <a:xfrm>
            <a:off x="6729984" y="2962656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8" name="Text 126"/>
          <p:cNvSpPr/>
          <p:nvPr/>
        </p:nvSpPr>
        <p:spPr>
          <a:xfrm>
            <a:off x="6757416" y="301294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129" name="Shape 127"/>
          <p:cNvSpPr/>
          <p:nvPr/>
        </p:nvSpPr>
        <p:spPr>
          <a:xfrm>
            <a:off x="7717536" y="2962656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7744968" y="301294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2,688만원</a:t>
            </a:r>
            <a:endParaRPr lang="en-US" sz="700" dirty="0"/>
          </a:p>
        </p:txBody>
      </p:sp>
      <p:sp>
        <p:nvSpPr>
          <p:cNvPr id="131" name="Shape 129"/>
          <p:cNvSpPr/>
          <p:nvPr/>
        </p:nvSpPr>
        <p:spPr>
          <a:xfrm>
            <a:off x="347472" y="3319272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74904" y="336956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1044</a:t>
            </a:r>
            <a:endParaRPr lang="en-US" sz="700" dirty="0"/>
          </a:p>
        </p:txBody>
      </p:sp>
      <p:sp>
        <p:nvSpPr>
          <p:cNvPr id="133" name="Shape 131"/>
          <p:cNvSpPr/>
          <p:nvPr/>
        </p:nvSpPr>
        <p:spPr>
          <a:xfrm>
            <a:off x="969264" y="3319272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996696" y="336956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35" name="Shape 133"/>
          <p:cNvSpPr/>
          <p:nvPr/>
        </p:nvSpPr>
        <p:spPr>
          <a:xfrm>
            <a:off x="3118104" y="3319272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3145536" y="336956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137" name="Shape 135"/>
          <p:cNvSpPr/>
          <p:nvPr/>
        </p:nvSpPr>
        <p:spPr>
          <a:xfrm>
            <a:off x="3867912" y="3319272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3895344" y="336956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139" name="Shape 137"/>
          <p:cNvSpPr/>
          <p:nvPr/>
        </p:nvSpPr>
        <p:spPr>
          <a:xfrm>
            <a:off x="4617720" y="3319272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0" name="Text 138"/>
          <p:cNvSpPr/>
          <p:nvPr/>
        </p:nvSpPr>
        <p:spPr>
          <a:xfrm>
            <a:off x="4645152" y="336956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41" name="Shape 139"/>
          <p:cNvSpPr/>
          <p:nvPr/>
        </p:nvSpPr>
        <p:spPr>
          <a:xfrm>
            <a:off x="5120640" y="3319272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5148072" y="336956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43" name="Shape 141"/>
          <p:cNvSpPr/>
          <p:nvPr/>
        </p:nvSpPr>
        <p:spPr>
          <a:xfrm>
            <a:off x="5742432" y="3319272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4" name="Text 142"/>
          <p:cNvSpPr/>
          <p:nvPr/>
        </p:nvSpPr>
        <p:spPr>
          <a:xfrm>
            <a:off x="5769864" y="336956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145" name="Shape 143"/>
          <p:cNvSpPr/>
          <p:nvPr/>
        </p:nvSpPr>
        <p:spPr>
          <a:xfrm>
            <a:off x="6729984" y="3319272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6" name="Text 144"/>
          <p:cNvSpPr/>
          <p:nvPr/>
        </p:nvSpPr>
        <p:spPr>
          <a:xfrm>
            <a:off x="6757416" y="336956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147" name="Shape 145"/>
          <p:cNvSpPr/>
          <p:nvPr/>
        </p:nvSpPr>
        <p:spPr>
          <a:xfrm>
            <a:off x="7717536" y="3319272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8" name="Text 146"/>
          <p:cNvSpPr/>
          <p:nvPr/>
        </p:nvSpPr>
        <p:spPr>
          <a:xfrm>
            <a:off x="7744968" y="336956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2,688만원</a:t>
            </a:r>
            <a:endParaRPr lang="en-US" sz="700" dirty="0"/>
          </a:p>
        </p:txBody>
      </p:sp>
      <p:sp>
        <p:nvSpPr>
          <p:cNvPr id="149" name="Shape 147"/>
          <p:cNvSpPr/>
          <p:nvPr/>
        </p:nvSpPr>
        <p:spPr>
          <a:xfrm>
            <a:off x="347472" y="3675888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0" name="Text 148"/>
          <p:cNvSpPr/>
          <p:nvPr/>
        </p:nvSpPr>
        <p:spPr>
          <a:xfrm>
            <a:off x="374904" y="372618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1046</a:t>
            </a:r>
            <a:endParaRPr lang="en-US" sz="700" dirty="0"/>
          </a:p>
        </p:txBody>
      </p:sp>
      <p:sp>
        <p:nvSpPr>
          <p:cNvPr id="151" name="Shape 149"/>
          <p:cNvSpPr/>
          <p:nvPr/>
        </p:nvSpPr>
        <p:spPr>
          <a:xfrm>
            <a:off x="969264" y="3675888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2" name="Text 150"/>
          <p:cNvSpPr/>
          <p:nvPr/>
        </p:nvSpPr>
        <p:spPr>
          <a:xfrm>
            <a:off x="996696" y="372618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1046·1047</a:t>
            </a:r>
            <a:endParaRPr lang="en-US" sz="700" dirty="0"/>
          </a:p>
        </p:txBody>
      </p:sp>
      <p:sp>
        <p:nvSpPr>
          <p:cNvPr id="153" name="Shape 151"/>
          <p:cNvSpPr/>
          <p:nvPr/>
        </p:nvSpPr>
        <p:spPr>
          <a:xfrm>
            <a:off x="3118104" y="3675888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4" name="Text 152"/>
          <p:cNvSpPr/>
          <p:nvPr/>
        </p:nvSpPr>
        <p:spPr>
          <a:xfrm>
            <a:off x="3145536" y="372618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155" name="Shape 153"/>
          <p:cNvSpPr/>
          <p:nvPr/>
        </p:nvSpPr>
        <p:spPr>
          <a:xfrm>
            <a:off x="3867912" y="3675888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6" name="Text 154"/>
          <p:cNvSpPr/>
          <p:nvPr/>
        </p:nvSpPr>
        <p:spPr>
          <a:xfrm>
            <a:off x="3895344" y="372618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157" name="Shape 155"/>
          <p:cNvSpPr/>
          <p:nvPr/>
        </p:nvSpPr>
        <p:spPr>
          <a:xfrm>
            <a:off x="4617720" y="3675888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8" name="Text 156"/>
          <p:cNvSpPr/>
          <p:nvPr/>
        </p:nvSpPr>
        <p:spPr>
          <a:xfrm>
            <a:off x="4645152" y="372618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59" name="Shape 157"/>
          <p:cNvSpPr/>
          <p:nvPr/>
        </p:nvSpPr>
        <p:spPr>
          <a:xfrm>
            <a:off x="5120640" y="3675888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5148072" y="372618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61" name="Shape 159"/>
          <p:cNvSpPr/>
          <p:nvPr/>
        </p:nvSpPr>
        <p:spPr>
          <a:xfrm>
            <a:off x="5742432" y="3675888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5769864" y="372618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163" name="Shape 161"/>
          <p:cNvSpPr/>
          <p:nvPr/>
        </p:nvSpPr>
        <p:spPr>
          <a:xfrm>
            <a:off x="6729984" y="3675888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6757416" y="372618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165" name="Shape 163"/>
          <p:cNvSpPr/>
          <p:nvPr/>
        </p:nvSpPr>
        <p:spPr>
          <a:xfrm>
            <a:off x="7717536" y="3675888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7744968" y="372618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2,620만원</a:t>
            </a:r>
            <a:endParaRPr lang="en-US" sz="700" dirty="0"/>
          </a:p>
        </p:txBody>
      </p:sp>
      <p:sp>
        <p:nvSpPr>
          <p:cNvPr id="167" name="Shape 165"/>
          <p:cNvSpPr/>
          <p:nvPr/>
        </p:nvSpPr>
        <p:spPr>
          <a:xfrm>
            <a:off x="347472" y="4032504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374904" y="408279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1047</a:t>
            </a:r>
            <a:endParaRPr lang="en-US" sz="700" dirty="0"/>
          </a:p>
        </p:txBody>
      </p:sp>
      <p:sp>
        <p:nvSpPr>
          <p:cNvPr id="169" name="Shape 167"/>
          <p:cNvSpPr/>
          <p:nvPr/>
        </p:nvSpPr>
        <p:spPr>
          <a:xfrm>
            <a:off x="969264" y="4032504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0" name="Text 168"/>
          <p:cNvSpPr/>
          <p:nvPr/>
        </p:nvSpPr>
        <p:spPr>
          <a:xfrm>
            <a:off x="996696" y="408279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1046·1047</a:t>
            </a:r>
            <a:endParaRPr lang="en-US" sz="700" dirty="0"/>
          </a:p>
        </p:txBody>
      </p:sp>
      <p:sp>
        <p:nvSpPr>
          <p:cNvPr id="171" name="Shape 169"/>
          <p:cNvSpPr/>
          <p:nvPr/>
        </p:nvSpPr>
        <p:spPr>
          <a:xfrm>
            <a:off x="3118104" y="4032504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3145536" y="408279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173" name="Shape 171"/>
          <p:cNvSpPr/>
          <p:nvPr/>
        </p:nvSpPr>
        <p:spPr>
          <a:xfrm>
            <a:off x="3867912" y="4032504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4" name="Text 172"/>
          <p:cNvSpPr/>
          <p:nvPr/>
        </p:nvSpPr>
        <p:spPr>
          <a:xfrm>
            <a:off x="3895344" y="408279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175" name="Shape 173"/>
          <p:cNvSpPr/>
          <p:nvPr/>
        </p:nvSpPr>
        <p:spPr>
          <a:xfrm>
            <a:off x="4617720" y="4032504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6" name="Text 174"/>
          <p:cNvSpPr/>
          <p:nvPr/>
        </p:nvSpPr>
        <p:spPr>
          <a:xfrm>
            <a:off x="4645152" y="408279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77" name="Shape 175"/>
          <p:cNvSpPr/>
          <p:nvPr/>
        </p:nvSpPr>
        <p:spPr>
          <a:xfrm>
            <a:off x="5120640" y="4032504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8" name="Text 176"/>
          <p:cNvSpPr/>
          <p:nvPr/>
        </p:nvSpPr>
        <p:spPr>
          <a:xfrm>
            <a:off x="5148072" y="408279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79" name="Shape 177"/>
          <p:cNvSpPr/>
          <p:nvPr/>
        </p:nvSpPr>
        <p:spPr>
          <a:xfrm>
            <a:off x="5742432" y="4032504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0" name="Text 178"/>
          <p:cNvSpPr/>
          <p:nvPr/>
        </p:nvSpPr>
        <p:spPr>
          <a:xfrm>
            <a:off x="5769864" y="408279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181" name="Shape 179"/>
          <p:cNvSpPr/>
          <p:nvPr/>
        </p:nvSpPr>
        <p:spPr>
          <a:xfrm>
            <a:off x="6729984" y="4032504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2" name="Text 180"/>
          <p:cNvSpPr/>
          <p:nvPr/>
        </p:nvSpPr>
        <p:spPr>
          <a:xfrm>
            <a:off x="6757416" y="408279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183" name="Shape 181"/>
          <p:cNvSpPr/>
          <p:nvPr/>
        </p:nvSpPr>
        <p:spPr>
          <a:xfrm>
            <a:off x="7717536" y="4032504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4" name="Text 182"/>
          <p:cNvSpPr/>
          <p:nvPr/>
        </p:nvSpPr>
        <p:spPr>
          <a:xfrm>
            <a:off x="7744968" y="408279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2,620만원</a:t>
            </a:r>
            <a:endParaRPr lang="en-US" sz="700" dirty="0"/>
          </a:p>
        </p:txBody>
      </p:sp>
      <p:sp>
        <p:nvSpPr>
          <p:cNvPr id="185" name="Shape 183"/>
          <p:cNvSpPr/>
          <p:nvPr/>
        </p:nvSpPr>
        <p:spPr>
          <a:xfrm>
            <a:off x="347472" y="4389120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6" name="Text 184"/>
          <p:cNvSpPr/>
          <p:nvPr/>
        </p:nvSpPr>
        <p:spPr>
          <a:xfrm>
            <a:off x="374904" y="443941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1050</a:t>
            </a:r>
            <a:endParaRPr lang="en-US" sz="700" dirty="0"/>
          </a:p>
        </p:txBody>
      </p:sp>
      <p:sp>
        <p:nvSpPr>
          <p:cNvPr id="187" name="Shape 185"/>
          <p:cNvSpPr/>
          <p:nvPr/>
        </p:nvSpPr>
        <p:spPr>
          <a:xfrm>
            <a:off x="969264" y="4389120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8" name="Text 186"/>
          <p:cNvSpPr/>
          <p:nvPr/>
        </p:nvSpPr>
        <p:spPr>
          <a:xfrm>
            <a:off x="996696" y="443941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89" name="Shape 187"/>
          <p:cNvSpPr/>
          <p:nvPr/>
        </p:nvSpPr>
        <p:spPr>
          <a:xfrm>
            <a:off x="3118104" y="4389120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0" name="Text 188"/>
          <p:cNvSpPr/>
          <p:nvPr/>
        </p:nvSpPr>
        <p:spPr>
          <a:xfrm>
            <a:off x="3145536" y="443941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41.53</a:t>
            </a:r>
            <a:endParaRPr lang="en-US" sz="700" dirty="0"/>
          </a:p>
        </p:txBody>
      </p:sp>
      <p:sp>
        <p:nvSpPr>
          <p:cNvPr id="191" name="Shape 189"/>
          <p:cNvSpPr/>
          <p:nvPr/>
        </p:nvSpPr>
        <p:spPr>
          <a:xfrm>
            <a:off x="3867912" y="4389120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2" name="Text 190"/>
          <p:cNvSpPr/>
          <p:nvPr/>
        </p:nvSpPr>
        <p:spPr>
          <a:xfrm>
            <a:off x="3895344" y="443941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20.59</a:t>
            </a:r>
            <a:endParaRPr lang="en-US" sz="700" dirty="0"/>
          </a:p>
        </p:txBody>
      </p:sp>
      <p:sp>
        <p:nvSpPr>
          <p:cNvPr id="193" name="Shape 191"/>
          <p:cNvSpPr/>
          <p:nvPr/>
        </p:nvSpPr>
        <p:spPr>
          <a:xfrm>
            <a:off x="4617720" y="4389120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4" name="Text 192"/>
          <p:cNvSpPr/>
          <p:nvPr/>
        </p:nvSpPr>
        <p:spPr>
          <a:xfrm>
            <a:off x="4645152" y="443941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95" name="Shape 193"/>
          <p:cNvSpPr/>
          <p:nvPr/>
        </p:nvSpPr>
        <p:spPr>
          <a:xfrm>
            <a:off x="5120640" y="4389120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6" name="Text 194"/>
          <p:cNvSpPr/>
          <p:nvPr/>
        </p:nvSpPr>
        <p:spPr>
          <a:xfrm>
            <a:off x="5148072" y="443941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97" name="Shape 195"/>
          <p:cNvSpPr/>
          <p:nvPr/>
        </p:nvSpPr>
        <p:spPr>
          <a:xfrm>
            <a:off x="5742432" y="4389120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8" name="Text 196"/>
          <p:cNvSpPr/>
          <p:nvPr/>
        </p:nvSpPr>
        <p:spPr>
          <a:xfrm>
            <a:off x="5769864" y="443941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3.33억</a:t>
            </a:r>
            <a:endParaRPr lang="en-US" sz="700" dirty="0"/>
          </a:p>
        </p:txBody>
      </p:sp>
      <p:sp>
        <p:nvSpPr>
          <p:cNvPr id="199" name="Shape 197"/>
          <p:cNvSpPr/>
          <p:nvPr/>
        </p:nvSpPr>
        <p:spPr>
          <a:xfrm>
            <a:off x="6729984" y="4389120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0" name="Text 198"/>
          <p:cNvSpPr/>
          <p:nvPr/>
        </p:nvSpPr>
        <p:spPr>
          <a:xfrm>
            <a:off x="6757416" y="443941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3.58억</a:t>
            </a:r>
            <a:endParaRPr lang="en-US" sz="700" dirty="0"/>
          </a:p>
        </p:txBody>
      </p:sp>
      <p:sp>
        <p:nvSpPr>
          <p:cNvPr id="201" name="Shape 199"/>
          <p:cNvSpPr/>
          <p:nvPr/>
        </p:nvSpPr>
        <p:spPr>
          <a:xfrm>
            <a:off x="7717536" y="4389120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2" name="Text 200"/>
          <p:cNvSpPr/>
          <p:nvPr/>
        </p:nvSpPr>
        <p:spPr>
          <a:xfrm>
            <a:off x="7744968" y="443941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3,579만원</a:t>
            </a:r>
            <a:endParaRPr lang="en-US" sz="700" dirty="0"/>
          </a:p>
        </p:txBody>
      </p:sp>
      <p:sp>
        <p:nvSpPr>
          <p:cNvPr id="203" name="Shape 201"/>
          <p:cNvSpPr/>
          <p:nvPr/>
        </p:nvSpPr>
        <p:spPr>
          <a:xfrm>
            <a:off x="347472" y="474573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4" name="Text 202"/>
          <p:cNvSpPr/>
          <p:nvPr/>
        </p:nvSpPr>
        <p:spPr>
          <a:xfrm>
            <a:off x="374904" y="479602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1058</a:t>
            </a:r>
            <a:endParaRPr lang="en-US" sz="700" dirty="0"/>
          </a:p>
        </p:txBody>
      </p:sp>
      <p:sp>
        <p:nvSpPr>
          <p:cNvPr id="205" name="Shape 203"/>
          <p:cNvSpPr/>
          <p:nvPr/>
        </p:nvSpPr>
        <p:spPr>
          <a:xfrm>
            <a:off x="969264" y="4745736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6" name="Text 204"/>
          <p:cNvSpPr/>
          <p:nvPr/>
        </p:nvSpPr>
        <p:spPr>
          <a:xfrm>
            <a:off x="996696" y="479602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207" name="Shape 205"/>
          <p:cNvSpPr/>
          <p:nvPr/>
        </p:nvSpPr>
        <p:spPr>
          <a:xfrm>
            <a:off x="3118104" y="474573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8" name="Text 206"/>
          <p:cNvSpPr/>
          <p:nvPr/>
        </p:nvSpPr>
        <p:spPr>
          <a:xfrm>
            <a:off x="3145536" y="479602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24.85</a:t>
            </a:r>
            <a:endParaRPr lang="en-US" sz="700" dirty="0"/>
          </a:p>
        </p:txBody>
      </p:sp>
      <p:sp>
        <p:nvSpPr>
          <p:cNvPr id="209" name="Shape 207"/>
          <p:cNvSpPr/>
          <p:nvPr/>
        </p:nvSpPr>
        <p:spPr>
          <a:xfrm>
            <a:off x="3867912" y="474573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0" name="Text 208"/>
          <p:cNvSpPr/>
          <p:nvPr/>
        </p:nvSpPr>
        <p:spPr>
          <a:xfrm>
            <a:off x="3895344" y="479602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12.32</a:t>
            </a:r>
            <a:endParaRPr lang="en-US" sz="700" dirty="0"/>
          </a:p>
        </p:txBody>
      </p:sp>
      <p:sp>
        <p:nvSpPr>
          <p:cNvPr id="211" name="Shape 209"/>
          <p:cNvSpPr/>
          <p:nvPr/>
        </p:nvSpPr>
        <p:spPr>
          <a:xfrm>
            <a:off x="4617720" y="4745736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2" name="Text 210"/>
          <p:cNvSpPr/>
          <p:nvPr/>
        </p:nvSpPr>
        <p:spPr>
          <a:xfrm>
            <a:off x="4645152" y="479602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13" name="Shape 211"/>
          <p:cNvSpPr/>
          <p:nvPr/>
        </p:nvSpPr>
        <p:spPr>
          <a:xfrm>
            <a:off x="5120640" y="474573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4" name="Text 212"/>
          <p:cNvSpPr/>
          <p:nvPr/>
        </p:nvSpPr>
        <p:spPr>
          <a:xfrm>
            <a:off x="5148072" y="479602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15" name="Shape 213"/>
          <p:cNvSpPr/>
          <p:nvPr/>
        </p:nvSpPr>
        <p:spPr>
          <a:xfrm>
            <a:off x="5742432" y="474573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6" name="Text 214"/>
          <p:cNvSpPr/>
          <p:nvPr/>
        </p:nvSpPr>
        <p:spPr>
          <a:xfrm>
            <a:off x="5769864" y="479602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1.99억</a:t>
            </a:r>
            <a:endParaRPr lang="en-US" sz="700" dirty="0"/>
          </a:p>
        </p:txBody>
      </p:sp>
      <p:sp>
        <p:nvSpPr>
          <p:cNvPr id="217" name="Shape 215"/>
          <p:cNvSpPr/>
          <p:nvPr/>
        </p:nvSpPr>
        <p:spPr>
          <a:xfrm>
            <a:off x="6729984" y="474573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8" name="Text 216"/>
          <p:cNvSpPr/>
          <p:nvPr/>
        </p:nvSpPr>
        <p:spPr>
          <a:xfrm>
            <a:off x="6757416" y="479602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2.14억</a:t>
            </a:r>
            <a:endParaRPr lang="en-US" sz="700" dirty="0"/>
          </a:p>
        </p:txBody>
      </p:sp>
      <p:sp>
        <p:nvSpPr>
          <p:cNvPr id="219" name="Shape 217"/>
          <p:cNvSpPr/>
          <p:nvPr/>
        </p:nvSpPr>
        <p:spPr>
          <a:xfrm>
            <a:off x="7717536" y="4745736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0" name="Text 218"/>
          <p:cNvSpPr/>
          <p:nvPr/>
        </p:nvSpPr>
        <p:spPr>
          <a:xfrm>
            <a:off x="7744968" y="479602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2,142만원</a:t>
            </a:r>
            <a:endParaRPr lang="en-US" sz="700" dirty="0"/>
          </a:p>
        </p:txBody>
      </p:sp>
      <p:sp>
        <p:nvSpPr>
          <p:cNvPr id="221" name="Shape 219"/>
          <p:cNvSpPr/>
          <p:nvPr/>
        </p:nvSpPr>
        <p:spPr>
          <a:xfrm>
            <a:off x="347472" y="510235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2" name="Text 220"/>
          <p:cNvSpPr/>
          <p:nvPr/>
        </p:nvSpPr>
        <p:spPr>
          <a:xfrm>
            <a:off x="374904" y="515264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1060</a:t>
            </a:r>
            <a:endParaRPr lang="en-US" sz="700" dirty="0"/>
          </a:p>
        </p:txBody>
      </p:sp>
      <p:sp>
        <p:nvSpPr>
          <p:cNvPr id="223" name="Shape 221"/>
          <p:cNvSpPr/>
          <p:nvPr/>
        </p:nvSpPr>
        <p:spPr>
          <a:xfrm>
            <a:off x="969264" y="5102352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4" name="Text 222"/>
          <p:cNvSpPr/>
          <p:nvPr/>
        </p:nvSpPr>
        <p:spPr>
          <a:xfrm>
            <a:off x="996696" y="515264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225" name="Shape 223"/>
          <p:cNvSpPr/>
          <p:nvPr/>
        </p:nvSpPr>
        <p:spPr>
          <a:xfrm>
            <a:off x="3118104" y="510235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6" name="Text 224"/>
          <p:cNvSpPr/>
          <p:nvPr/>
        </p:nvSpPr>
        <p:spPr>
          <a:xfrm>
            <a:off x="3145536" y="515264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24.57</a:t>
            </a:r>
            <a:endParaRPr lang="en-US" sz="700" dirty="0"/>
          </a:p>
        </p:txBody>
      </p:sp>
      <p:sp>
        <p:nvSpPr>
          <p:cNvPr id="227" name="Shape 225"/>
          <p:cNvSpPr/>
          <p:nvPr/>
        </p:nvSpPr>
        <p:spPr>
          <a:xfrm>
            <a:off x="3867912" y="510235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8" name="Text 226"/>
          <p:cNvSpPr/>
          <p:nvPr/>
        </p:nvSpPr>
        <p:spPr>
          <a:xfrm>
            <a:off x="3895344" y="515264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12.18</a:t>
            </a:r>
            <a:endParaRPr lang="en-US" sz="700" dirty="0"/>
          </a:p>
        </p:txBody>
      </p:sp>
      <p:sp>
        <p:nvSpPr>
          <p:cNvPr id="229" name="Shape 227"/>
          <p:cNvSpPr/>
          <p:nvPr/>
        </p:nvSpPr>
        <p:spPr>
          <a:xfrm>
            <a:off x="4617720" y="5102352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0" name="Text 228"/>
          <p:cNvSpPr/>
          <p:nvPr/>
        </p:nvSpPr>
        <p:spPr>
          <a:xfrm>
            <a:off x="4645152" y="515264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31" name="Shape 229"/>
          <p:cNvSpPr/>
          <p:nvPr/>
        </p:nvSpPr>
        <p:spPr>
          <a:xfrm>
            <a:off x="5120640" y="510235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2" name="Text 230"/>
          <p:cNvSpPr/>
          <p:nvPr/>
        </p:nvSpPr>
        <p:spPr>
          <a:xfrm>
            <a:off x="5148072" y="515264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33" name="Shape 231"/>
          <p:cNvSpPr/>
          <p:nvPr/>
        </p:nvSpPr>
        <p:spPr>
          <a:xfrm>
            <a:off x="5742432" y="510235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4" name="Text 232"/>
          <p:cNvSpPr/>
          <p:nvPr/>
        </p:nvSpPr>
        <p:spPr>
          <a:xfrm>
            <a:off x="5769864" y="515264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1.97억</a:t>
            </a:r>
            <a:endParaRPr lang="en-US" sz="700" dirty="0"/>
          </a:p>
        </p:txBody>
      </p:sp>
      <p:sp>
        <p:nvSpPr>
          <p:cNvPr id="235" name="Shape 233"/>
          <p:cNvSpPr/>
          <p:nvPr/>
        </p:nvSpPr>
        <p:spPr>
          <a:xfrm>
            <a:off x="6729984" y="510235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6" name="Text 234"/>
          <p:cNvSpPr/>
          <p:nvPr/>
        </p:nvSpPr>
        <p:spPr>
          <a:xfrm>
            <a:off x="6757416" y="515264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2.12억</a:t>
            </a:r>
            <a:endParaRPr lang="en-US" sz="700" dirty="0"/>
          </a:p>
        </p:txBody>
      </p:sp>
      <p:sp>
        <p:nvSpPr>
          <p:cNvPr id="237" name="Shape 235"/>
          <p:cNvSpPr/>
          <p:nvPr/>
        </p:nvSpPr>
        <p:spPr>
          <a:xfrm>
            <a:off x="7717536" y="5102352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8" name="Text 236"/>
          <p:cNvSpPr/>
          <p:nvPr/>
        </p:nvSpPr>
        <p:spPr>
          <a:xfrm>
            <a:off x="7744968" y="515264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2,118만원</a:t>
            </a:r>
            <a:endParaRPr lang="en-US" sz="700" dirty="0"/>
          </a:p>
        </p:txBody>
      </p:sp>
      <p:sp>
        <p:nvSpPr>
          <p:cNvPr id="239" name="Shape 237"/>
          <p:cNvSpPr/>
          <p:nvPr/>
        </p:nvSpPr>
        <p:spPr>
          <a:xfrm>
            <a:off x="347472" y="545896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0" name="Text 238"/>
          <p:cNvSpPr/>
          <p:nvPr/>
        </p:nvSpPr>
        <p:spPr>
          <a:xfrm>
            <a:off x="374904" y="550926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1067</a:t>
            </a:r>
            <a:endParaRPr lang="en-US" sz="700" dirty="0"/>
          </a:p>
        </p:txBody>
      </p:sp>
      <p:sp>
        <p:nvSpPr>
          <p:cNvPr id="241" name="Shape 239"/>
          <p:cNvSpPr/>
          <p:nvPr/>
        </p:nvSpPr>
        <p:spPr>
          <a:xfrm>
            <a:off x="969264" y="5458968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2" name="Text 240"/>
          <p:cNvSpPr/>
          <p:nvPr/>
        </p:nvSpPr>
        <p:spPr>
          <a:xfrm>
            <a:off x="996696" y="550926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43" name="Shape 241"/>
          <p:cNvSpPr/>
          <p:nvPr/>
        </p:nvSpPr>
        <p:spPr>
          <a:xfrm>
            <a:off x="3118104" y="545896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4" name="Text 242"/>
          <p:cNvSpPr/>
          <p:nvPr/>
        </p:nvSpPr>
        <p:spPr>
          <a:xfrm>
            <a:off x="3145536" y="550926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45" name="Shape 243"/>
          <p:cNvSpPr/>
          <p:nvPr/>
        </p:nvSpPr>
        <p:spPr>
          <a:xfrm>
            <a:off x="3867912" y="545896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6" name="Text 244"/>
          <p:cNvSpPr/>
          <p:nvPr/>
        </p:nvSpPr>
        <p:spPr>
          <a:xfrm>
            <a:off x="3895344" y="550926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247" name="Shape 245"/>
          <p:cNvSpPr/>
          <p:nvPr/>
        </p:nvSpPr>
        <p:spPr>
          <a:xfrm>
            <a:off x="4617720" y="5458968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8" name="Text 246"/>
          <p:cNvSpPr/>
          <p:nvPr/>
        </p:nvSpPr>
        <p:spPr>
          <a:xfrm>
            <a:off x="4645152" y="550926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49" name="Shape 247"/>
          <p:cNvSpPr/>
          <p:nvPr/>
        </p:nvSpPr>
        <p:spPr>
          <a:xfrm>
            <a:off x="5120640" y="545896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0" name="Text 248"/>
          <p:cNvSpPr/>
          <p:nvPr/>
        </p:nvSpPr>
        <p:spPr>
          <a:xfrm>
            <a:off x="5148072" y="550926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51" name="Shape 249"/>
          <p:cNvSpPr/>
          <p:nvPr/>
        </p:nvSpPr>
        <p:spPr>
          <a:xfrm>
            <a:off x="5742432" y="545896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2" name="Text 250"/>
          <p:cNvSpPr/>
          <p:nvPr/>
        </p:nvSpPr>
        <p:spPr>
          <a:xfrm>
            <a:off x="5769864" y="550926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253" name="Shape 251"/>
          <p:cNvSpPr/>
          <p:nvPr/>
        </p:nvSpPr>
        <p:spPr>
          <a:xfrm>
            <a:off x="6729984" y="545896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4" name="Text 252"/>
          <p:cNvSpPr/>
          <p:nvPr/>
        </p:nvSpPr>
        <p:spPr>
          <a:xfrm>
            <a:off x="6757416" y="550926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255" name="Shape 253"/>
          <p:cNvSpPr/>
          <p:nvPr/>
        </p:nvSpPr>
        <p:spPr>
          <a:xfrm>
            <a:off x="7717536" y="5458968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6" name="Text 254"/>
          <p:cNvSpPr/>
          <p:nvPr/>
        </p:nvSpPr>
        <p:spPr>
          <a:xfrm>
            <a:off x="7744968" y="550926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257" name="Shape 255"/>
          <p:cNvSpPr/>
          <p:nvPr/>
        </p:nvSpPr>
        <p:spPr>
          <a:xfrm>
            <a:off x="347472" y="581558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58" name="Text 256"/>
          <p:cNvSpPr/>
          <p:nvPr/>
        </p:nvSpPr>
        <p:spPr>
          <a:xfrm>
            <a:off x="374904" y="586587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1068</a:t>
            </a:r>
            <a:endParaRPr lang="en-US" sz="700" dirty="0"/>
          </a:p>
        </p:txBody>
      </p:sp>
      <p:sp>
        <p:nvSpPr>
          <p:cNvPr id="259" name="Shape 257"/>
          <p:cNvSpPr/>
          <p:nvPr/>
        </p:nvSpPr>
        <p:spPr>
          <a:xfrm>
            <a:off x="969264" y="5815584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0" name="Text 258"/>
          <p:cNvSpPr/>
          <p:nvPr/>
        </p:nvSpPr>
        <p:spPr>
          <a:xfrm>
            <a:off x="996696" y="586587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61" name="Shape 259"/>
          <p:cNvSpPr/>
          <p:nvPr/>
        </p:nvSpPr>
        <p:spPr>
          <a:xfrm>
            <a:off x="3118104" y="581558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2" name="Text 260"/>
          <p:cNvSpPr/>
          <p:nvPr/>
        </p:nvSpPr>
        <p:spPr>
          <a:xfrm>
            <a:off x="3145536" y="586587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63" name="Shape 261"/>
          <p:cNvSpPr/>
          <p:nvPr/>
        </p:nvSpPr>
        <p:spPr>
          <a:xfrm>
            <a:off x="3867912" y="581558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4" name="Text 262"/>
          <p:cNvSpPr/>
          <p:nvPr/>
        </p:nvSpPr>
        <p:spPr>
          <a:xfrm>
            <a:off x="3895344" y="586587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265" name="Shape 263"/>
          <p:cNvSpPr/>
          <p:nvPr/>
        </p:nvSpPr>
        <p:spPr>
          <a:xfrm>
            <a:off x="4617720" y="5815584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6" name="Text 264"/>
          <p:cNvSpPr/>
          <p:nvPr/>
        </p:nvSpPr>
        <p:spPr>
          <a:xfrm>
            <a:off x="4645152" y="586587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67" name="Shape 265"/>
          <p:cNvSpPr/>
          <p:nvPr/>
        </p:nvSpPr>
        <p:spPr>
          <a:xfrm>
            <a:off x="5120640" y="581558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8" name="Text 266"/>
          <p:cNvSpPr/>
          <p:nvPr/>
        </p:nvSpPr>
        <p:spPr>
          <a:xfrm>
            <a:off x="5148072" y="586587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69" name="Shape 267"/>
          <p:cNvSpPr/>
          <p:nvPr/>
        </p:nvSpPr>
        <p:spPr>
          <a:xfrm>
            <a:off x="5742432" y="581558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70" name="Text 268"/>
          <p:cNvSpPr/>
          <p:nvPr/>
        </p:nvSpPr>
        <p:spPr>
          <a:xfrm>
            <a:off x="5769864" y="586587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271" name="Shape 269"/>
          <p:cNvSpPr/>
          <p:nvPr/>
        </p:nvSpPr>
        <p:spPr>
          <a:xfrm>
            <a:off x="6729984" y="581558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72" name="Text 270"/>
          <p:cNvSpPr/>
          <p:nvPr/>
        </p:nvSpPr>
        <p:spPr>
          <a:xfrm>
            <a:off x="6757416" y="586587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273" name="Shape 271"/>
          <p:cNvSpPr/>
          <p:nvPr/>
        </p:nvSpPr>
        <p:spPr>
          <a:xfrm>
            <a:off x="7717536" y="5815584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74" name="Text 272"/>
          <p:cNvSpPr/>
          <p:nvPr/>
        </p:nvSpPr>
        <p:spPr>
          <a:xfrm>
            <a:off x="7744968" y="586587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275" name="Text 273"/>
          <p:cNvSpPr/>
          <p:nvPr/>
        </p:nvSpPr>
        <p:spPr>
          <a:xfrm>
            <a:off x="411480" y="6272784"/>
            <a:ext cx="11155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</a:rPr>
              <a:t>공급가=신규할인분양가(VAT 제외) / VAT포함=토지·건물·부가세 포함 총계 / 분양불가 호실은 도면의 빨간 X 참조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10F 라이브오피스 분양현황표 3/3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호실·면적·가격·조건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347472" y="822960"/>
            <a:ext cx="62179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74904" y="87325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호실</a:t>
            </a:r>
            <a:endParaRPr lang="en-US" sz="720" dirty="0"/>
          </a:p>
        </p:txBody>
      </p:sp>
      <p:sp>
        <p:nvSpPr>
          <p:cNvPr id="7" name="Shape 5"/>
          <p:cNvSpPr/>
          <p:nvPr/>
        </p:nvSpPr>
        <p:spPr>
          <a:xfrm>
            <a:off x="969264" y="822960"/>
            <a:ext cx="2148840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96696" y="87325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상태/조건</a:t>
            </a:r>
            <a:endParaRPr lang="en-US" sz="720" dirty="0"/>
          </a:p>
        </p:txBody>
      </p:sp>
      <p:sp>
        <p:nvSpPr>
          <p:cNvPr id="9" name="Shape 7"/>
          <p:cNvSpPr/>
          <p:nvPr/>
        </p:nvSpPr>
        <p:spPr>
          <a:xfrm>
            <a:off x="3118104" y="822960"/>
            <a:ext cx="749808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45536" y="87325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계약평</a:t>
            </a:r>
            <a:endParaRPr lang="en-US" sz="720" dirty="0"/>
          </a:p>
        </p:txBody>
      </p:sp>
      <p:sp>
        <p:nvSpPr>
          <p:cNvPr id="11" name="Shape 9"/>
          <p:cNvSpPr/>
          <p:nvPr/>
        </p:nvSpPr>
        <p:spPr>
          <a:xfrm>
            <a:off x="3867912" y="822960"/>
            <a:ext cx="749808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95344" y="87325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전용평</a:t>
            </a:r>
            <a:endParaRPr lang="en-US" sz="720" dirty="0"/>
          </a:p>
        </p:txBody>
      </p:sp>
      <p:sp>
        <p:nvSpPr>
          <p:cNvPr id="13" name="Shape 11"/>
          <p:cNvSpPr/>
          <p:nvPr/>
        </p:nvSpPr>
        <p:spPr>
          <a:xfrm>
            <a:off x="4617720" y="822960"/>
            <a:ext cx="502920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45152" y="87325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등급</a:t>
            </a:r>
            <a:endParaRPr lang="en-US" sz="720" dirty="0"/>
          </a:p>
        </p:txBody>
      </p:sp>
      <p:sp>
        <p:nvSpPr>
          <p:cNvPr id="15" name="Shape 13"/>
          <p:cNvSpPr/>
          <p:nvPr/>
        </p:nvSpPr>
        <p:spPr>
          <a:xfrm>
            <a:off x="5120640" y="822960"/>
            <a:ext cx="62179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148072" y="87325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할인율</a:t>
            </a:r>
            <a:endParaRPr lang="en-US" sz="720" dirty="0"/>
          </a:p>
        </p:txBody>
      </p:sp>
      <p:sp>
        <p:nvSpPr>
          <p:cNvPr id="17" name="Shape 15"/>
          <p:cNvSpPr/>
          <p:nvPr/>
        </p:nvSpPr>
        <p:spPr>
          <a:xfrm>
            <a:off x="5742432" y="822960"/>
            <a:ext cx="98755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769864" y="87325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공급가</a:t>
            </a:r>
            <a:endParaRPr lang="en-US" sz="720" dirty="0"/>
          </a:p>
        </p:txBody>
      </p:sp>
      <p:sp>
        <p:nvSpPr>
          <p:cNvPr id="19" name="Shape 17"/>
          <p:cNvSpPr/>
          <p:nvPr/>
        </p:nvSpPr>
        <p:spPr>
          <a:xfrm>
            <a:off x="6729984" y="822960"/>
            <a:ext cx="987552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757416" y="87325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VAT포함</a:t>
            </a:r>
            <a:endParaRPr lang="en-US" sz="720" dirty="0"/>
          </a:p>
        </p:txBody>
      </p:sp>
      <p:sp>
        <p:nvSpPr>
          <p:cNvPr id="21" name="Shape 19"/>
          <p:cNvSpPr/>
          <p:nvPr/>
        </p:nvSpPr>
        <p:spPr>
          <a:xfrm>
            <a:off x="7717536" y="822960"/>
            <a:ext cx="1042416" cy="356616"/>
          </a:xfrm>
          <a:prstGeom prst="rect">
            <a:avLst/>
          </a:prstGeom>
          <a:solidFill>
            <a:srgbClr val="1F2937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44968" y="87325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FFFFFF"/>
                </a:solidFill>
              </a:rPr>
              <a:t>10% 예상</a:t>
            </a:r>
            <a:endParaRPr lang="en-US" sz="720" dirty="0"/>
          </a:p>
        </p:txBody>
      </p:sp>
      <p:sp>
        <p:nvSpPr>
          <p:cNvPr id="23" name="Shape 21"/>
          <p:cNvSpPr/>
          <p:nvPr/>
        </p:nvSpPr>
        <p:spPr>
          <a:xfrm>
            <a:off x="347472" y="117957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74904" y="122986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1069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969264" y="1179576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96696" y="122986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3118104" y="117957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3145536" y="122986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29" name="Shape 27"/>
          <p:cNvSpPr/>
          <p:nvPr/>
        </p:nvSpPr>
        <p:spPr>
          <a:xfrm>
            <a:off x="3867912" y="117957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895344" y="122986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31" name="Shape 29"/>
          <p:cNvSpPr/>
          <p:nvPr/>
        </p:nvSpPr>
        <p:spPr>
          <a:xfrm>
            <a:off x="4617720" y="1179576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645152" y="122986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5120640" y="117957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148072" y="122986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35" name="Shape 33"/>
          <p:cNvSpPr/>
          <p:nvPr/>
        </p:nvSpPr>
        <p:spPr>
          <a:xfrm>
            <a:off x="5742432" y="117957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769864" y="122986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37" name="Shape 35"/>
          <p:cNvSpPr/>
          <p:nvPr/>
        </p:nvSpPr>
        <p:spPr>
          <a:xfrm>
            <a:off x="6729984" y="117957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757416" y="122986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39" name="Shape 37"/>
          <p:cNvSpPr/>
          <p:nvPr/>
        </p:nvSpPr>
        <p:spPr>
          <a:xfrm>
            <a:off x="7717536" y="1179576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7744968" y="122986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41" name="Shape 39"/>
          <p:cNvSpPr/>
          <p:nvPr/>
        </p:nvSpPr>
        <p:spPr>
          <a:xfrm>
            <a:off x="347472" y="153619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74904" y="158648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1070</a:t>
            </a:r>
            <a:endParaRPr lang="en-US" sz="700" dirty="0"/>
          </a:p>
        </p:txBody>
      </p:sp>
      <p:sp>
        <p:nvSpPr>
          <p:cNvPr id="43" name="Shape 41"/>
          <p:cNvSpPr/>
          <p:nvPr/>
        </p:nvSpPr>
        <p:spPr>
          <a:xfrm>
            <a:off x="969264" y="1536192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996696" y="158648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45" name="Shape 43"/>
          <p:cNvSpPr/>
          <p:nvPr/>
        </p:nvSpPr>
        <p:spPr>
          <a:xfrm>
            <a:off x="3118104" y="153619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3145536" y="158648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30.40</a:t>
            </a:r>
            <a:endParaRPr lang="en-US" sz="700" dirty="0"/>
          </a:p>
        </p:txBody>
      </p:sp>
      <p:sp>
        <p:nvSpPr>
          <p:cNvPr id="47" name="Shape 45"/>
          <p:cNvSpPr/>
          <p:nvPr/>
        </p:nvSpPr>
        <p:spPr>
          <a:xfrm>
            <a:off x="3867912" y="153619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3895344" y="158648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15.07</a:t>
            </a:r>
            <a:endParaRPr lang="en-US" sz="700" dirty="0"/>
          </a:p>
        </p:txBody>
      </p:sp>
      <p:sp>
        <p:nvSpPr>
          <p:cNvPr id="49" name="Shape 47"/>
          <p:cNvSpPr/>
          <p:nvPr/>
        </p:nvSpPr>
        <p:spPr>
          <a:xfrm>
            <a:off x="4617720" y="1536192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4645152" y="158648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51" name="Shape 49"/>
          <p:cNvSpPr/>
          <p:nvPr/>
        </p:nvSpPr>
        <p:spPr>
          <a:xfrm>
            <a:off x="5120640" y="153619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5148072" y="158648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53" name="Shape 51"/>
          <p:cNvSpPr/>
          <p:nvPr/>
        </p:nvSpPr>
        <p:spPr>
          <a:xfrm>
            <a:off x="5742432" y="153619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769864" y="158648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2.44억</a:t>
            </a:r>
            <a:endParaRPr lang="en-US" sz="700" dirty="0"/>
          </a:p>
        </p:txBody>
      </p:sp>
      <p:sp>
        <p:nvSpPr>
          <p:cNvPr id="55" name="Shape 53"/>
          <p:cNvSpPr/>
          <p:nvPr/>
        </p:nvSpPr>
        <p:spPr>
          <a:xfrm>
            <a:off x="6729984" y="153619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6757416" y="158648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2.62억</a:t>
            </a:r>
            <a:endParaRPr lang="en-US" sz="700" dirty="0"/>
          </a:p>
        </p:txBody>
      </p:sp>
      <p:sp>
        <p:nvSpPr>
          <p:cNvPr id="57" name="Shape 55"/>
          <p:cNvSpPr/>
          <p:nvPr/>
        </p:nvSpPr>
        <p:spPr>
          <a:xfrm>
            <a:off x="7717536" y="1536192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7744968" y="158648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2,619만원</a:t>
            </a:r>
            <a:endParaRPr lang="en-US" sz="700" dirty="0"/>
          </a:p>
        </p:txBody>
      </p:sp>
      <p:sp>
        <p:nvSpPr>
          <p:cNvPr id="59" name="Shape 57"/>
          <p:cNvSpPr/>
          <p:nvPr/>
        </p:nvSpPr>
        <p:spPr>
          <a:xfrm>
            <a:off x="347472" y="189280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374904" y="194310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1077</a:t>
            </a:r>
            <a:endParaRPr lang="en-US" sz="700" dirty="0"/>
          </a:p>
        </p:txBody>
      </p:sp>
      <p:sp>
        <p:nvSpPr>
          <p:cNvPr id="61" name="Shape 59"/>
          <p:cNvSpPr/>
          <p:nvPr/>
        </p:nvSpPr>
        <p:spPr>
          <a:xfrm>
            <a:off x="969264" y="1892808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996696" y="194310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63" name="Shape 61"/>
          <p:cNvSpPr/>
          <p:nvPr/>
        </p:nvSpPr>
        <p:spPr>
          <a:xfrm>
            <a:off x="3118104" y="189280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145536" y="194310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31.19</a:t>
            </a:r>
            <a:endParaRPr lang="en-US" sz="700" dirty="0"/>
          </a:p>
        </p:txBody>
      </p:sp>
      <p:sp>
        <p:nvSpPr>
          <p:cNvPr id="65" name="Shape 63"/>
          <p:cNvSpPr/>
          <p:nvPr/>
        </p:nvSpPr>
        <p:spPr>
          <a:xfrm>
            <a:off x="3867912" y="1892808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895344" y="194310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15.46</a:t>
            </a:r>
            <a:endParaRPr lang="en-US" sz="700" dirty="0"/>
          </a:p>
        </p:txBody>
      </p:sp>
      <p:sp>
        <p:nvSpPr>
          <p:cNvPr id="67" name="Shape 65"/>
          <p:cNvSpPr/>
          <p:nvPr/>
        </p:nvSpPr>
        <p:spPr>
          <a:xfrm>
            <a:off x="4617720" y="1892808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4645152" y="194310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69" name="Shape 67"/>
          <p:cNvSpPr/>
          <p:nvPr/>
        </p:nvSpPr>
        <p:spPr>
          <a:xfrm>
            <a:off x="5120640" y="1892808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48072" y="194310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71" name="Shape 69"/>
          <p:cNvSpPr/>
          <p:nvPr/>
        </p:nvSpPr>
        <p:spPr>
          <a:xfrm>
            <a:off x="5742432" y="189280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5769864" y="194310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2.57억</a:t>
            </a:r>
            <a:endParaRPr lang="en-US" sz="700" dirty="0"/>
          </a:p>
        </p:txBody>
      </p:sp>
      <p:sp>
        <p:nvSpPr>
          <p:cNvPr id="73" name="Shape 71"/>
          <p:cNvSpPr/>
          <p:nvPr/>
        </p:nvSpPr>
        <p:spPr>
          <a:xfrm>
            <a:off x="6729984" y="1892808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6757416" y="194310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2.76억</a:t>
            </a:r>
            <a:endParaRPr lang="en-US" sz="700" dirty="0"/>
          </a:p>
        </p:txBody>
      </p:sp>
      <p:sp>
        <p:nvSpPr>
          <p:cNvPr id="75" name="Shape 73"/>
          <p:cNvSpPr/>
          <p:nvPr/>
        </p:nvSpPr>
        <p:spPr>
          <a:xfrm>
            <a:off x="7717536" y="1892808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7744968" y="194310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2,759만원</a:t>
            </a:r>
            <a:endParaRPr lang="en-US" sz="700" dirty="0"/>
          </a:p>
        </p:txBody>
      </p:sp>
      <p:sp>
        <p:nvSpPr>
          <p:cNvPr id="77" name="Shape 75"/>
          <p:cNvSpPr/>
          <p:nvPr/>
        </p:nvSpPr>
        <p:spPr>
          <a:xfrm>
            <a:off x="347472" y="224942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374904" y="229971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1083</a:t>
            </a:r>
            <a:endParaRPr lang="en-US" sz="700" dirty="0"/>
          </a:p>
        </p:txBody>
      </p:sp>
      <p:sp>
        <p:nvSpPr>
          <p:cNvPr id="79" name="Shape 77"/>
          <p:cNvSpPr/>
          <p:nvPr/>
        </p:nvSpPr>
        <p:spPr>
          <a:xfrm>
            <a:off x="969264" y="2249424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996696" y="229971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81" name="Shape 79"/>
          <p:cNvSpPr/>
          <p:nvPr/>
        </p:nvSpPr>
        <p:spPr>
          <a:xfrm>
            <a:off x="3118104" y="224942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145536" y="229971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28.82</a:t>
            </a:r>
            <a:endParaRPr lang="en-US" sz="700" dirty="0"/>
          </a:p>
        </p:txBody>
      </p:sp>
      <p:sp>
        <p:nvSpPr>
          <p:cNvPr id="83" name="Shape 81"/>
          <p:cNvSpPr/>
          <p:nvPr/>
        </p:nvSpPr>
        <p:spPr>
          <a:xfrm>
            <a:off x="3867912" y="2249424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3895344" y="229971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14.28</a:t>
            </a:r>
            <a:endParaRPr lang="en-US" sz="700" dirty="0"/>
          </a:p>
        </p:txBody>
      </p:sp>
      <p:sp>
        <p:nvSpPr>
          <p:cNvPr id="85" name="Shape 83"/>
          <p:cNvSpPr/>
          <p:nvPr/>
        </p:nvSpPr>
        <p:spPr>
          <a:xfrm>
            <a:off x="4617720" y="2249424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4645152" y="229971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87" name="Shape 85"/>
          <p:cNvSpPr/>
          <p:nvPr/>
        </p:nvSpPr>
        <p:spPr>
          <a:xfrm>
            <a:off x="5120640" y="2249424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5148072" y="229971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89" name="Shape 87"/>
          <p:cNvSpPr/>
          <p:nvPr/>
        </p:nvSpPr>
        <p:spPr>
          <a:xfrm>
            <a:off x="5742432" y="224942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5769864" y="229971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2.27억</a:t>
            </a:r>
            <a:endParaRPr lang="en-US" sz="700" dirty="0"/>
          </a:p>
        </p:txBody>
      </p:sp>
      <p:sp>
        <p:nvSpPr>
          <p:cNvPr id="91" name="Shape 89"/>
          <p:cNvSpPr/>
          <p:nvPr/>
        </p:nvSpPr>
        <p:spPr>
          <a:xfrm>
            <a:off x="6729984" y="2249424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6757416" y="229971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2.43억</a:t>
            </a:r>
            <a:endParaRPr lang="en-US" sz="700" dirty="0"/>
          </a:p>
        </p:txBody>
      </p:sp>
      <p:sp>
        <p:nvSpPr>
          <p:cNvPr id="93" name="Shape 91"/>
          <p:cNvSpPr/>
          <p:nvPr/>
        </p:nvSpPr>
        <p:spPr>
          <a:xfrm>
            <a:off x="7717536" y="2249424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4" name="Text 92"/>
          <p:cNvSpPr/>
          <p:nvPr/>
        </p:nvSpPr>
        <p:spPr>
          <a:xfrm>
            <a:off x="7744968" y="229971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2,435만원</a:t>
            </a:r>
            <a:endParaRPr lang="en-US" sz="700" dirty="0"/>
          </a:p>
        </p:txBody>
      </p:sp>
      <p:sp>
        <p:nvSpPr>
          <p:cNvPr id="95" name="Shape 93"/>
          <p:cNvSpPr/>
          <p:nvPr/>
        </p:nvSpPr>
        <p:spPr>
          <a:xfrm>
            <a:off x="347472" y="2606040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6" name="Text 94"/>
          <p:cNvSpPr/>
          <p:nvPr/>
        </p:nvSpPr>
        <p:spPr>
          <a:xfrm>
            <a:off x="374904" y="265633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1087</a:t>
            </a:r>
            <a:endParaRPr lang="en-US" sz="700" dirty="0"/>
          </a:p>
        </p:txBody>
      </p:sp>
      <p:sp>
        <p:nvSpPr>
          <p:cNvPr id="97" name="Shape 95"/>
          <p:cNvSpPr/>
          <p:nvPr/>
        </p:nvSpPr>
        <p:spPr>
          <a:xfrm>
            <a:off x="969264" y="2606040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996696" y="265633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99" name="Shape 97"/>
          <p:cNvSpPr/>
          <p:nvPr/>
        </p:nvSpPr>
        <p:spPr>
          <a:xfrm>
            <a:off x="3118104" y="2606040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3145536" y="265633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26.51</a:t>
            </a:r>
            <a:endParaRPr lang="en-US" sz="700" dirty="0"/>
          </a:p>
        </p:txBody>
      </p:sp>
      <p:sp>
        <p:nvSpPr>
          <p:cNvPr id="101" name="Shape 99"/>
          <p:cNvSpPr/>
          <p:nvPr/>
        </p:nvSpPr>
        <p:spPr>
          <a:xfrm>
            <a:off x="3867912" y="2606040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895344" y="265633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13.14</a:t>
            </a:r>
            <a:endParaRPr lang="en-US" sz="700" dirty="0"/>
          </a:p>
        </p:txBody>
      </p:sp>
      <p:sp>
        <p:nvSpPr>
          <p:cNvPr id="103" name="Shape 101"/>
          <p:cNvSpPr/>
          <p:nvPr/>
        </p:nvSpPr>
        <p:spPr>
          <a:xfrm>
            <a:off x="4617720" y="2606040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645152" y="265633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05" name="Shape 103"/>
          <p:cNvSpPr/>
          <p:nvPr/>
        </p:nvSpPr>
        <p:spPr>
          <a:xfrm>
            <a:off x="5120640" y="2606040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5148072" y="265633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07" name="Shape 105"/>
          <p:cNvSpPr/>
          <p:nvPr/>
        </p:nvSpPr>
        <p:spPr>
          <a:xfrm>
            <a:off x="5742432" y="2606040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5769864" y="265633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2.08억</a:t>
            </a:r>
            <a:endParaRPr lang="en-US" sz="700" dirty="0"/>
          </a:p>
        </p:txBody>
      </p:sp>
      <p:sp>
        <p:nvSpPr>
          <p:cNvPr id="109" name="Shape 107"/>
          <p:cNvSpPr/>
          <p:nvPr/>
        </p:nvSpPr>
        <p:spPr>
          <a:xfrm>
            <a:off x="6729984" y="2606040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6757416" y="265633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2.24억</a:t>
            </a:r>
            <a:endParaRPr lang="en-US" sz="700" dirty="0"/>
          </a:p>
        </p:txBody>
      </p:sp>
      <p:sp>
        <p:nvSpPr>
          <p:cNvPr id="111" name="Shape 109"/>
          <p:cNvSpPr/>
          <p:nvPr/>
        </p:nvSpPr>
        <p:spPr>
          <a:xfrm>
            <a:off x="7717536" y="2606040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7744968" y="265633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2,239만원</a:t>
            </a:r>
            <a:endParaRPr lang="en-US" sz="700" dirty="0"/>
          </a:p>
        </p:txBody>
      </p:sp>
      <p:sp>
        <p:nvSpPr>
          <p:cNvPr id="113" name="Shape 111"/>
          <p:cNvSpPr/>
          <p:nvPr/>
        </p:nvSpPr>
        <p:spPr>
          <a:xfrm>
            <a:off x="347472" y="2962656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374904" y="301294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1091</a:t>
            </a:r>
            <a:endParaRPr lang="en-US" sz="700" dirty="0"/>
          </a:p>
        </p:txBody>
      </p:sp>
      <p:sp>
        <p:nvSpPr>
          <p:cNvPr id="115" name="Shape 113"/>
          <p:cNvSpPr/>
          <p:nvPr/>
        </p:nvSpPr>
        <p:spPr>
          <a:xfrm>
            <a:off x="969264" y="2962656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996696" y="301294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117" name="Shape 115"/>
          <p:cNvSpPr/>
          <p:nvPr/>
        </p:nvSpPr>
        <p:spPr>
          <a:xfrm>
            <a:off x="3118104" y="2962656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18" name="Text 116"/>
          <p:cNvSpPr/>
          <p:nvPr/>
        </p:nvSpPr>
        <p:spPr>
          <a:xfrm>
            <a:off x="3145536" y="301294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26.51</a:t>
            </a:r>
            <a:endParaRPr lang="en-US" sz="700" dirty="0"/>
          </a:p>
        </p:txBody>
      </p:sp>
      <p:sp>
        <p:nvSpPr>
          <p:cNvPr id="119" name="Shape 117"/>
          <p:cNvSpPr/>
          <p:nvPr/>
        </p:nvSpPr>
        <p:spPr>
          <a:xfrm>
            <a:off x="3867912" y="2962656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0" name="Text 118"/>
          <p:cNvSpPr/>
          <p:nvPr/>
        </p:nvSpPr>
        <p:spPr>
          <a:xfrm>
            <a:off x="3895344" y="301294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13.14</a:t>
            </a:r>
            <a:endParaRPr lang="en-US" sz="700" dirty="0"/>
          </a:p>
        </p:txBody>
      </p:sp>
      <p:sp>
        <p:nvSpPr>
          <p:cNvPr id="121" name="Shape 119"/>
          <p:cNvSpPr/>
          <p:nvPr/>
        </p:nvSpPr>
        <p:spPr>
          <a:xfrm>
            <a:off x="4617720" y="2962656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2" name="Text 120"/>
          <p:cNvSpPr/>
          <p:nvPr/>
        </p:nvSpPr>
        <p:spPr>
          <a:xfrm>
            <a:off x="4645152" y="301294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23" name="Shape 121"/>
          <p:cNvSpPr/>
          <p:nvPr/>
        </p:nvSpPr>
        <p:spPr>
          <a:xfrm>
            <a:off x="5120640" y="2962656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4" name="Text 122"/>
          <p:cNvSpPr/>
          <p:nvPr/>
        </p:nvSpPr>
        <p:spPr>
          <a:xfrm>
            <a:off x="5148072" y="301294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25" name="Shape 123"/>
          <p:cNvSpPr/>
          <p:nvPr/>
        </p:nvSpPr>
        <p:spPr>
          <a:xfrm>
            <a:off x="5742432" y="2962656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6" name="Text 124"/>
          <p:cNvSpPr/>
          <p:nvPr/>
        </p:nvSpPr>
        <p:spPr>
          <a:xfrm>
            <a:off x="5769864" y="301294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2.08억</a:t>
            </a:r>
            <a:endParaRPr lang="en-US" sz="700" dirty="0"/>
          </a:p>
        </p:txBody>
      </p:sp>
      <p:sp>
        <p:nvSpPr>
          <p:cNvPr id="127" name="Shape 125"/>
          <p:cNvSpPr/>
          <p:nvPr/>
        </p:nvSpPr>
        <p:spPr>
          <a:xfrm>
            <a:off x="6729984" y="2962656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28" name="Text 126"/>
          <p:cNvSpPr/>
          <p:nvPr/>
        </p:nvSpPr>
        <p:spPr>
          <a:xfrm>
            <a:off x="6757416" y="301294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2.24억</a:t>
            </a:r>
            <a:endParaRPr lang="en-US" sz="700" dirty="0"/>
          </a:p>
        </p:txBody>
      </p:sp>
      <p:sp>
        <p:nvSpPr>
          <p:cNvPr id="129" name="Shape 127"/>
          <p:cNvSpPr/>
          <p:nvPr/>
        </p:nvSpPr>
        <p:spPr>
          <a:xfrm>
            <a:off x="7717536" y="2962656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0" name="Text 128"/>
          <p:cNvSpPr/>
          <p:nvPr/>
        </p:nvSpPr>
        <p:spPr>
          <a:xfrm>
            <a:off x="7744968" y="301294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2,239만원</a:t>
            </a:r>
            <a:endParaRPr lang="en-US" sz="700" dirty="0"/>
          </a:p>
        </p:txBody>
      </p:sp>
      <p:sp>
        <p:nvSpPr>
          <p:cNvPr id="131" name="Shape 129"/>
          <p:cNvSpPr/>
          <p:nvPr/>
        </p:nvSpPr>
        <p:spPr>
          <a:xfrm>
            <a:off x="347472" y="3319272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2" name="Text 130"/>
          <p:cNvSpPr/>
          <p:nvPr/>
        </p:nvSpPr>
        <p:spPr>
          <a:xfrm>
            <a:off x="374904" y="336956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1095</a:t>
            </a:r>
            <a:endParaRPr lang="en-US" sz="700" dirty="0"/>
          </a:p>
        </p:txBody>
      </p:sp>
      <p:sp>
        <p:nvSpPr>
          <p:cNvPr id="133" name="Shape 131"/>
          <p:cNvSpPr/>
          <p:nvPr/>
        </p:nvSpPr>
        <p:spPr>
          <a:xfrm>
            <a:off x="969264" y="3319272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4" name="Text 132"/>
          <p:cNvSpPr/>
          <p:nvPr/>
        </p:nvSpPr>
        <p:spPr>
          <a:xfrm>
            <a:off x="996696" y="336956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1095·1096</a:t>
            </a:r>
            <a:endParaRPr lang="en-US" sz="700" dirty="0"/>
          </a:p>
        </p:txBody>
      </p:sp>
      <p:sp>
        <p:nvSpPr>
          <p:cNvPr id="135" name="Shape 133"/>
          <p:cNvSpPr/>
          <p:nvPr/>
        </p:nvSpPr>
        <p:spPr>
          <a:xfrm>
            <a:off x="3118104" y="3319272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6" name="Text 134"/>
          <p:cNvSpPr/>
          <p:nvPr/>
        </p:nvSpPr>
        <p:spPr>
          <a:xfrm>
            <a:off x="3145536" y="336956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28.82</a:t>
            </a:r>
            <a:endParaRPr lang="en-US" sz="700" dirty="0"/>
          </a:p>
        </p:txBody>
      </p:sp>
      <p:sp>
        <p:nvSpPr>
          <p:cNvPr id="137" name="Shape 135"/>
          <p:cNvSpPr/>
          <p:nvPr/>
        </p:nvSpPr>
        <p:spPr>
          <a:xfrm>
            <a:off x="3867912" y="3319272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38" name="Text 136"/>
          <p:cNvSpPr/>
          <p:nvPr/>
        </p:nvSpPr>
        <p:spPr>
          <a:xfrm>
            <a:off x="3895344" y="336956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14.28</a:t>
            </a:r>
            <a:endParaRPr lang="en-US" sz="700" dirty="0"/>
          </a:p>
        </p:txBody>
      </p:sp>
      <p:sp>
        <p:nvSpPr>
          <p:cNvPr id="139" name="Shape 137"/>
          <p:cNvSpPr/>
          <p:nvPr/>
        </p:nvSpPr>
        <p:spPr>
          <a:xfrm>
            <a:off x="4617720" y="3319272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0" name="Text 138"/>
          <p:cNvSpPr/>
          <p:nvPr/>
        </p:nvSpPr>
        <p:spPr>
          <a:xfrm>
            <a:off x="4645152" y="336956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41" name="Shape 139"/>
          <p:cNvSpPr/>
          <p:nvPr/>
        </p:nvSpPr>
        <p:spPr>
          <a:xfrm>
            <a:off x="5120640" y="3319272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2" name="Text 140"/>
          <p:cNvSpPr/>
          <p:nvPr/>
        </p:nvSpPr>
        <p:spPr>
          <a:xfrm>
            <a:off x="5148072" y="336956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43" name="Shape 141"/>
          <p:cNvSpPr/>
          <p:nvPr/>
        </p:nvSpPr>
        <p:spPr>
          <a:xfrm>
            <a:off x="5742432" y="3319272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4" name="Text 142"/>
          <p:cNvSpPr/>
          <p:nvPr/>
        </p:nvSpPr>
        <p:spPr>
          <a:xfrm>
            <a:off x="5769864" y="336956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2.27억</a:t>
            </a:r>
            <a:endParaRPr lang="en-US" sz="700" dirty="0"/>
          </a:p>
        </p:txBody>
      </p:sp>
      <p:sp>
        <p:nvSpPr>
          <p:cNvPr id="145" name="Shape 143"/>
          <p:cNvSpPr/>
          <p:nvPr/>
        </p:nvSpPr>
        <p:spPr>
          <a:xfrm>
            <a:off x="6729984" y="3319272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6" name="Text 144"/>
          <p:cNvSpPr/>
          <p:nvPr/>
        </p:nvSpPr>
        <p:spPr>
          <a:xfrm>
            <a:off x="6757416" y="336956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2.43억</a:t>
            </a:r>
            <a:endParaRPr lang="en-US" sz="700" dirty="0"/>
          </a:p>
        </p:txBody>
      </p:sp>
      <p:sp>
        <p:nvSpPr>
          <p:cNvPr id="147" name="Shape 145"/>
          <p:cNvSpPr/>
          <p:nvPr/>
        </p:nvSpPr>
        <p:spPr>
          <a:xfrm>
            <a:off x="7717536" y="3319272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48" name="Text 146"/>
          <p:cNvSpPr/>
          <p:nvPr/>
        </p:nvSpPr>
        <p:spPr>
          <a:xfrm>
            <a:off x="7744968" y="336956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2,435만원</a:t>
            </a:r>
            <a:endParaRPr lang="en-US" sz="700" dirty="0"/>
          </a:p>
        </p:txBody>
      </p:sp>
      <p:sp>
        <p:nvSpPr>
          <p:cNvPr id="149" name="Shape 147"/>
          <p:cNvSpPr/>
          <p:nvPr/>
        </p:nvSpPr>
        <p:spPr>
          <a:xfrm>
            <a:off x="347472" y="3675888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0" name="Text 148"/>
          <p:cNvSpPr/>
          <p:nvPr/>
        </p:nvSpPr>
        <p:spPr>
          <a:xfrm>
            <a:off x="374904" y="372618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1096</a:t>
            </a:r>
            <a:endParaRPr lang="en-US" sz="700" dirty="0"/>
          </a:p>
        </p:txBody>
      </p:sp>
      <p:sp>
        <p:nvSpPr>
          <p:cNvPr id="151" name="Shape 149"/>
          <p:cNvSpPr/>
          <p:nvPr/>
        </p:nvSpPr>
        <p:spPr>
          <a:xfrm>
            <a:off x="969264" y="3675888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2" name="Text 150"/>
          <p:cNvSpPr/>
          <p:nvPr/>
        </p:nvSpPr>
        <p:spPr>
          <a:xfrm>
            <a:off x="996696" y="3726180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 / 묶음 1095·1096</a:t>
            </a:r>
            <a:endParaRPr lang="en-US" sz="700" dirty="0"/>
          </a:p>
        </p:txBody>
      </p:sp>
      <p:sp>
        <p:nvSpPr>
          <p:cNvPr id="153" name="Shape 151"/>
          <p:cNvSpPr/>
          <p:nvPr/>
        </p:nvSpPr>
        <p:spPr>
          <a:xfrm>
            <a:off x="3118104" y="3675888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4" name="Text 152"/>
          <p:cNvSpPr/>
          <p:nvPr/>
        </p:nvSpPr>
        <p:spPr>
          <a:xfrm>
            <a:off x="3145536" y="372618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28.76</a:t>
            </a:r>
            <a:endParaRPr lang="en-US" sz="700" dirty="0"/>
          </a:p>
        </p:txBody>
      </p:sp>
      <p:sp>
        <p:nvSpPr>
          <p:cNvPr id="155" name="Shape 153"/>
          <p:cNvSpPr/>
          <p:nvPr/>
        </p:nvSpPr>
        <p:spPr>
          <a:xfrm>
            <a:off x="3867912" y="3675888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6" name="Text 154"/>
          <p:cNvSpPr/>
          <p:nvPr/>
        </p:nvSpPr>
        <p:spPr>
          <a:xfrm>
            <a:off x="3895344" y="3726180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14.26</a:t>
            </a:r>
            <a:endParaRPr lang="en-US" sz="700" dirty="0"/>
          </a:p>
        </p:txBody>
      </p:sp>
      <p:sp>
        <p:nvSpPr>
          <p:cNvPr id="157" name="Shape 155"/>
          <p:cNvSpPr/>
          <p:nvPr/>
        </p:nvSpPr>
        <p:spPr>
          <a:xfrm>
            <a:off x="4617720" y="3675888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58" name="Text 156"/>
          <p:cNvSpPr/>
          <p:nvPr/>
        </p:nvSpPr>
        <p:spPr>
          <a:xfrm>
            <a:off x="4645152" y="3726180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C</a:t>
            </a:r>
            <a:endParaRPr lang="en-US" sz="700" dirty="0"/>
          </a:p>
        </p:txBody>
      </p:sp>
      <p:sp>
        <p:nvSpPr>
          <p:cNvPr id="159" name="Shape 157"/>
          <p:cNvSpPr/>
          <p:nvPr/>
        </p:nvSpPr>
        <p:spPr>
          <a:xfrm>
            <a:off x="5120640" y="3675888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0" name="Text 158"/>
          <p:cNvSpPr/>
          <p:nvPr/>
        </p:nvSpPr>
        <p:spPr>
          <a:xfrm>
            <a:off x="5148072" y="3726180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20.7%</a:t>
            </a:r>
            <a:endParaRPr lang="en-US" sz="700" dirty="0"/>
          </a:p>
        </p:txBody>
      </p:sp>
      <p:sp>
        <p:nvSpPr>
          <p:cNvPr id="161" name="Shape 159"/>
          <p:cNvSpPr/>
          <p:nvPr/>
        </p:nvSpPr>
        <p:spPr>
          <a:xfrm>
            <a:off x="5742432" y="3675888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2" name="Text 160"/>
          <p:cNvSpPr/>
          <p:nvPr/>
        </p:nvSpPr>
        <p:spPr>
          <a:xfrm>
            <a:off x="5769864" y="372618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2.47억</a:t>
            </a:r>
            <a:endParaRPr lang="en-US" sz="700" dirty="0"/>
          </a:p>
        </p:txBody>
      </p:sp>
      <p:sp>
        <p:nvSpPr>
          <p:cNvPr id="163" name="Shape 161"/>
          <p:cNvSpPr/>
          <p:nvPr/>
        </p:nvSpPr>
        <p:spPr>
          <a:xfrm>
            <a:off x="6729984" y="3675888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4" name="Text 162"/>
          <p:cNvSpPr/>
          <p:nvPr/>
        </p:nvSpPr>
        <p:spPr>
          <a:xfrm>
            <a:off x="6757416" y="3726180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2.65억</a:t>
            </a:r>
            <a:endParaRPr lang="en-US" sz="700" dirty="0"/>
          </a:p>
        </p:txBody>
      </p:sp>
      <p:sp>
        <p:nvSpPr>
          <p:cNvPr id="165" name="Shape 163"/>
          <p:cNvSpPr/>
          <p:nvPr/>
        </p:nvSpPr>
        <p:spPr>
          <a:xfrm>
            <a:off x="7717536" y="3675888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6" name="Text 164"/>
          <p:cNvSpPr/>
          <p:nvPr/>
        </p:nvSpPr>
        <p:spPr>
          <a:xfrm>
            <a:off x="7744968" y="3726180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2,650만원</a:t>
            </a:r>
            <a:endParaRPr lang="en-US" sz="700" dirty="0"/>
          </a:p>
        </p:txBody>
      </p:sp>
      <p:sp>
        <p:nvSpPr>
          <p:cNvPr id="167" name="Shape 165"/>
          <p:cNvSpPr/>
          <p:nvPr/>
        </p:nvSpPr>
        <p:spPr>
          <a:xfrm>
            <a:off x="347472" y="4032504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68" name="Text 166"/>
          <p:cNvSpPr/>
          <p:nvPr/>
        </p:nvSpPr>
        <p:spPr>
          <a:xfrm>
            <a:off x="374904" y="408279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1098</a:t>
            </a:r>
            <a:endParaRPr lang="en-US" sz="700" dirty="0"/>
          </a:p>
        </p:txBody>
      </p:sp>
      <p:sp>
        <p:nvSpPr>
          <p:cNvPr id="169" name="Shape 167"/>
          <p:cNvSpPr/>
          <p:nvPr/>
        </p:nvSpPr>
        <p:spPr>
          <a:xfrm>
            <a:off x="969264" y="4032504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0" name="Text 168"/>
          <p:cNvSpPr/>
          <p:nvPr/>
        </p:nvSpPr>
        <p:spPr>
          <a:xfrm>
            <a:off x="996696" y="4082796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171" name="Shape 169"/>
          <p:cNvSpPr/>
          <p:nvPr/>
        </p:nvSpPr>
        <p:spPr>
          <a:xfrm>
            <a:off x="3118104" y="4032504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2" name="Text 170"/>
          <p:cNvSpPr/>
          <p:nvPr/>
        </p:nvSpPr>
        <p:spPr>
          <a:xfrm>
            <a:off x="3145536" y="408279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31.19</a:t>
            </a:r>
            <a:endParaRPr lang="en-US" sz="700" dirty="0"/>
          </a:p>
        </p:txBody>
      </p:sp>
      <p:sp>
        <p:nvSpPr>
          <p:cNvPr id="173" name="Shape 171"/>
          <p:cNvSpPr/>
          <p:nvPr/>
        </p:nvSpPr>
        <p:spPr>
          <a:xfrm>
            <a:off x="3867912" y="4032504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4" name="Text 172"/>
          <p:cNvSpPr/>
          <p:nvPr/>
        </p:nvSpPr>
        <p:spPr>
          <a:xfrm>
            <a:off x="3895344" y="4082796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15.46</a:t>
            </a:r>
            <a:endParaRPr lang="en-US" sz="700" dirty="0"/>
          </a:p>
        </p:txBody>
      </p:sp>
      <p:sp>
        <p:nvSpPr>
          <p:cNvPr id="175" name="Shape 173"/>
          <p:cNvSpPr/>
          <p:nvPr/>
        </p:nvSpPr>
        <p:spPr>
          <a:xfrm>
            <a:off x="4617720" y="4032504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6" name="Text 174"/>
          <p:cNvSpPr/>
          <p:nvPr/>
        </p:nvSpPr>
        <p:spPr>
          <a:xfrm>
            <a:off x="4645152" y="4082796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177" name="Shape 175"/>
          <p:cNvSpPr/>
          <p:nvPr/>
        </p:nvSpPr>
        <p:spPr>
          <a:xfrm>
            <a:off x="5120640" y="4032504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78" name="Text 176"/>
          <p:cNvSpPr/>
          <p:nvPr/>
        </p:nvSpPr>
        <p:spPr>
          <a:xfrm>
            <a:off x="5148072" y="4082796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179" name="Shape 177"/>
          <p:cNvSpPr/>
          <p:nvPr/>
        </p:nvSpPr>
        <p:spPr>
          <a:xfrm>
            <a:off x="5742432" y="4032504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0" name="Text 178"/>
          <p:cNvSpPr/>
          <p:nvPr/>
        </p:nvSpPr>
        <p:spPr>
          <a:xfrm>
            <a:off x="5769864" y="408279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181" name="Shape 179"/>
          <p:cNvSpPr/>
          <p:nvPr/>
        </p:nvSpPr>
        <p:spPr>
          <a:xfrm>
            <a:off x="6729984" y="4032504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2" name="Text 180"/>
          <p:cNvSpPr/>
          <p:nvPr/>
        </p:nvSpPr>
        <p:spPr>
          <a:xfrm>
            <a:off x="6757416" y="4082796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183" name="Shape 181"/>
          <p:cNvSpPr/>
          <p:nvPr/>
        </p:nvSpPr>
        <p:spPr>
          <a:xfrm>
            <a:off x="7717536" y="4032504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4" name="Text 182"/>
          <p:cNvSpPr/>
          <p:nvPr/>
        </p:nvSpPr>
        <p:spPr>
          <a:xfrm>
            <a:off x="7744968" y="4082796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2,687만원</a:t>
            </a:r>
            <a:endParaRPr lang="en-US" sz="700" dirty="0"/>
          </a:p>
        </p:txBody>
      </p:sp>
      <p:sp>
        <p:nvSpPr>
          <p:cNvPr id="185" name="Shape 183"/>
          <p:cNvSpPr/>
          <p:nvPr/>
        </p:nvSpPr>
        <p:spPr>
          <a:xfrm>
            <a:off x="347472" y="4389120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6" name="Text 184"/>
          <p:cNvSpPr/>
          <p:nvPr/>
        </p:nvSpPr>
        <p:spPr>
          <a:xfrm>
            <a:off x="374904" y="443941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1101</a:t>
            </a:r>
            <a:endParaRPr lang="en-US" sz="700" dirty="0"/>
          </a:p>
        </p:txBody>
      </p:sp>
      <p:sp>
        <p:nvSpPr>
          <p:cNvPr id="187" name="Shape 185"/>
          <p:cNvSpPr/>
          <p:nvPr/>
        </p:nvSpPr>
        <p:spPr>
          <a:xfrm>
            <a:off x="969264" y="4389120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88" name="Text 186"/>
          <p:cNvSpPr/>
          <p:nvPr/>
        </p:nvSpPr>
        <p:spPr>
          <a:xfrm>
            <a:off x="996696" y="4439412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분양가능</a:t>
            </a:r>
            <a:endParaRPr lang="en-US" sz="700" dirty="0"/>
          </a:p>
        </p:txBody>
      </p:sp>
      <p:sp>
        <p:nvSpPr>
          <p:cNvPr id="189" name="Shape 187"/>
          <p:cNvSpPr/>
          <p:nvPr/>
        </p:nvSpPr>
        <p:spPr>
          <a:xfrm>
            <a:off x="3118104" y="4389120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0" name="Text 188"/>
          <p:cNvSpPr/>
          <p:nvPr/>
        </p:nvSpPr>
        <p:spPr>
          <a:xfrm>
            <a:off x="3145536" y="443941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31.19</a:t>
            </a:r>
            <a:endParaRPr lang="en-US" sz="700" dirty="0"/>
          </a:p>
        </p:txBody>
      </p:sp>
      <p:sp>
        <p:nvSpPr>
          <p:cNvPr id="191" name="Shape 189"/>
          <p:cNvSpPr/>
          <p:nvPr/>
        </p:nvSpPr>
        <p:spPr>
          <a:xfrm>
            <a:off x="3867912" y="4389120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2" name="Text 190"/>
          <p:cNvSpPr/>
          <p:nvPr/>
        </p:nvSpPr>
        <p:spPr>
          <a:xfrm>
            <a:off x="3895344" y="4439412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15.46</a:t>
            </a:r>
            <a:endParaRPr lang="en-US" sz="700" dirty="0"/>
          </a:p>
        </p:txBody>
      </p:sp>
      <p:sp>
        <p:nvSpPr>
          <p:cNvPr id="193" name="Shape 191"/>
          <p:cNvSpPr/>
          <p:nvPr/>
        </p:nvSpPr>
        <p:spPr>
          <a:xfrm>
            <a:off x="4617720" y="4389120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4" name="Text 192"/>
          <p:cNvSpPr/>
          <p:nvPr/>
        </p:nvSpPr>
        <p:spPr>
          <a:xfrm>
            <a:off x="4645152" y="4439412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195" name="Shape 193"/>
          <p:cNvSpPr/>
          <p:nvPr/>
        </p:nvSpPr>
        <p:spPr>
          <a:xfrm>
            <a:off x="5120640" y="4389120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6" name="Text 194"/>
          <p:cNvSpPr/>
          <p:nvPr/>
        </p:nvSpPr>
        <p:spPr>
          <a:xfrm>
            <a:off x="5148072" y="4439412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197" name="Shape 195"/>
          <p:cNvSpPr/>
          <p:nvPr/>
        </p:nvSpPr>
        <p:spPr>
          <a:xfrm>
            <a:off x="5742432" y="4389120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198" name="Text 196"/>
          <p:cNvSpPr/>
          <p:nvPr/>
        </p:nvSpPr>
        <p:spPr>
          <a:xfrm>
            <a:off x="5769864" y="443941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2.57억</a:t>
            </a:r>
            <a:endParaRPr lang="en-US" sz="700" dirty="0"/>
          </a:p>
        </p:txBody>
      </p:sp>
      <p:sp>
        <p:nvSpPr>
          <p:cNvPr id="199" name="Shape 197"/>
          <p:cNvSpPr/>
          <p:nvPr/>
        </p:nvSpPr>
        <p:spPr>
          <a:xfrm>
            <a:off x="6729984" y="4389120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0" name="Text 198"/>
          <p:cNvSpPr/>
          <p:nvPr/>
        </p:nvSpPr>
        <p:spPr>
          <a:xfrm>
            <a:off x="6757416" y="4439412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2.76억</a:t>
            </a:r>
            <a:endParaRPr lang="en-US" sz="700" dirty="0"/>
          </a:p>
        </p:txBody>
      </p:sp>
      <p:sp>
        <p:nvSpPr>
          <p:cNvPr id="201" name="Shape 199"/>
          <p:cNvSpPr/>
          <p:nvPr/>
        </p:nvSpPr>
        <p:spPr>
          <a:xfrm>
            <a:off x="7717536" y="4389120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2" name="Text 200"/>
          <p:cNvSpPr/>
          <p:nvPr/>
        </p:nvSpPr>
        <p:spPr>
          <a:xfrm>
            <a:off x="7744968" y="4439412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2,759만원</a:t>
            </a:r>
            <a:endParaRPr lang="en-US" sz="700" dirty="0"/>
          </a:p>
        </p:txBody>
      </p:sp>
      <p:sp>
        <p:nvSpPr>
          <p:cNvPr id="203" name="Shape 201"/>
          <p:cNvSpPr/>
          <p:nvPr/>
        </p:nvSpPr>
        <p:spPr>
          <a:xfrm>
            <a:off x="347472" y="474573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4" name="Text 202"/>
          <p:cNvSpPr/>
          <p:nvPr/>
        </p:nvSpPr>
        <p:spPr>
          <a:xfrm>
            <a:off x="374904" y="479602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1103</a:t>
            </a:r>
            <a:endParaRPr lang="en-US" sz="700" dirty="0"/>
          </a:p>
        </p:txBody>
      </p:sp>
      <p:sp>
        <p:nvSpPr>
          <p:cNvPr id="205" name="Shape 203"/>
          <p:cNvSpPr/>
          <p:nvPr/>
        </p:nvSpPr>
        <p:spPr>
          <a:xfrm>
            <a:off x="969264" y="4745736"/>
            <a:ext cx="214884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6" name="Text 204"/>
          <p:cNvSpPr/>
          <p:nvPr/>
        </p:nvSpPr>
        <p:spPr>
          <a:xfrm>
            <a:off x="996696" y="4796028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07" name="Shape 205"/>
          <p:cNvSpPr/>
          <p:nvPr/>
        </p:nvSpPr>
        <p:spPr>
          <a:xfrm>
            <a:off x="3118104" y="474573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08" name="Text 206"/>
          <p:cNvSpPr/>
          <p:nvPr/>
        </p:nvSpPr>
        <p:spPr>
          <a:xfrm>
            <a:off x="3145536" y="479602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31.19</a:t>
            </a:r>
            <a:endParaRPr lang="en-US" sz="700" dirty="0"/>
          </a:p>
        </p:txBody>
      </p:sp>
      <p:sp>
        <p:nvSpPr>
          <p:cNvPr id="209" name="Shape 207"/>
          <p:cNvSpPr/>
          <p:nvPr/>
        </p:nvSpPr>
        <p:spPr>
          <a:xfrm>
            <a:off x="3867912" y="4745736"/>
            <a:ext cx="749808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0" name="Text 208"/>
          <p:cNvSpPr/>
          <p:nvPr/>
        </p:nvSpPr>
        <p:spPr>
          <a:xfrm>
            <a:off x="3895344" y="4796028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15.46</a:t>
            </a:r>
            <a:endParaRPr lang="en-US" sz="700" dirty="0"/>
          </a:p>
        </p:txBody>
      </p:sp>
      <p:sp>
        <p:nvSpPr>
          <p:cNvPr id="211" name="Shape 209"/>
          <p:cNvSpPr/>
          <p:nvPr/>
        </p:nvSpPr>
        <p:spPr>
          <a:xfrm>
            <a:off x="4617720" y="4745736"/>
            <a:ext cx="502920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2" name="Text 210"/>
          <p:cNvSpPr/>
          <p:nvPr/>
        </p:nvSpPr>
        <p:spPr>
          <a:xfrm>
            <a:off x="4645152" y="4796028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B</a:t>
            </a:r>
            <a:endParaRPr lang="en-US" sz="700" dirty="0"/>
          </a:p>
        </p:txBody>
      </p:sp>
      <p:sp>
        <p:nvSpPr>
          <p:cNvPr id="213" name="Shape 211"/>
          <p:cNvSpPr/>
          <p:nvPr/>
        </p:nvSpPr>
        <p:spPr>
          <a:xfrm>
            <a:off x="5120640" y="4745736"/>
            <a:ext cx="62179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4" name="Text 212"/>
          <p:cNvSpPr/>
          <p:nvPr/>
        </p:nvSpPr>
        <p:spPr>
          <a:xfrm>
            <a:off x="5148072" y="4796028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22.7%</a:t>
            </a:r>
            <a:endParaRPr lang="en-US" sz="700" dirty="0"/>
          </a:p>
        </p:txBody>
      </p:sp>
      <p:sp>
        <p:nvSpPr>
          <p:cNvPr id="215" name="Shape 213"/>
          <p:cNvSpPr/>
          <p:nvPr/>
        </p:nvSpPr>
        <p:spPr>
          <a:xfrm>
            <a:off x="5742432" y="474573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6" name="Text 214"/>
          <p:cNvSpPr/>
          <p:nvPr/>
        </p:nvSpPr>
        <p:spPr>
          <a:xfrm>
            <a:off x="5769864" y="479602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2.57억</a:t>
            </a:r>
            <a:endParaRPr lang="en-US" sz="700" dirty="0"/>
          </a:p>
        </p:txBody>
      </p:sp>
      <p:sp>
        <p:nvSpPr>
          <p:cNvPr id="217" name="Shape 215"/>
          <p:cNvSpPr/>
          <p:nvPr/>
        </p:nvSpPr>
        <p:spPr>
          <a:xfrm>
            <a:off x="6729984" y="4745736"/>
            <a:ext cx="987552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18" name="Text 216"/>
          <p:cNvSpPr/>
          <p:nvPr/>
        </p:nvSpPr>
        <p:spPr>
          <a:xfrm>
            <a:off x="6757416" y="4796028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2.76억</a:t>
            </a:r>
            <a:endParaRPr lang="en-US" sz="700" dirty="0"/>
          </a:p>
        </p:txBody>
      </p:sp>
      <p:sp>
        <p:nvSpPr>
          <p:cNvPr id="219" name="Shape 217"/>
          <p:cNvSpPr/>
          <p:nvPr/>
        </p:nvSpPr>
        <p:spPr>
          <a:xfrm>
            <a:off x="7717536" y="4745736"/>
            <a:ext cx="1042416" cy="356616"/>
          </a:xfrm>
          <a:prstGeom prst="rect">
            <a:avLst/>
          </a:prstGeom>
          <a:solidFill>
            <a:srgbClr val="FFFFFF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0" name="Text 218"/>
          <p:cNvSpPr/>
          <p:nvPr/>
        </p:nvSpPr>
        <p:spPr>
          <a:xfrm>
            <a:off x="7744968" y="4796028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2,759만원</a:t>
            </a:r>
            <a:endParaRPr lang="en-US" sz="700" dirty="0"/>
          </a:p>
        </p:txBody>
      </p:sp>
      <p:sp>
        <p:nvSpPr>
          <p:cNvPr id="221" name="Shape 219"/>
          <p:cNvSpPr/>
          <p:nvPr/>
        </p:nvSpPr>
        <p:spPr>
          <a:xfrm>
            <a:off x="347472" y="510235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2" name="Text 220"/>
          <p:cNvSpPr/>
          <p:nvPr/>
        </p:nvSpPr>
        <p:spPr>
          <a:xfrm>
            <a:off x="374904" y="515264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1106</a:t>
            </a:r>
            <a:endParaRPr lang="en-US" sz="700" dirty="0"/>
          </a:p>
        </p:txBody>
      </p:sp>
      <p:sp>
        <p:nvSpPr>
          <p:cNvPr id="223" name="Shape 221"/>
          <p:cNvSpPr/>
          <p:nvPr/>
        </p:nvSpPr>
        <p:spPr>
          <a:xfrm>
            <a:off x="969264" y="5102352"/>
            <a:ext cx="214884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4" name="Text 222"/>
          <p:cNvSpPr/>
          <p:nvPr/>
        </p:nvSpPr>
        <p:spPr>
          <a:xfrm>
            <a:off x="996696" y="5152644"/>
            <a:ext cx="209397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추가수수료 1%</a:t>
            </a:r>
            <a:endParaRPr lang="en-US" sz="700" dirty="0"/>
          </a:p>
        </p:txBody>
      </p:sp>
      <p:sp>
        <p:nvSpPr>
          <p:cNvPr id="225" name="Shape 223"/>
          <p:cNvSpPr/>
          <p:nvPr/>
        </p:nvSpPr>
        <p:spPr>
          <a:xfrm>
            <a:off x="3118104" y="510235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6" name="Text 224"/>
          <p:cNvSpPr/>
          <p:nvPr/>
        </p:nvSpPr>
        <p:spPr>
          <a:xfrm>
            <a:off x="3145536" y="515264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31.19</a:t>
            </a:r>
            <a:endParaRPr lang="en-US" sz="700" dirty="0"/>
          </a:p>
        </p:txBody>
      </p:sp>
      <p:sp>
        <p:nvSpPr>
          <p:cNvPr id="227" name="Shape 225"/>
          <p:cNvSpPr/>
          <p:nvPr/>
        </p:nvSpPr>
        <p:spPr>
          <a:xfrm>
            <a:off x="3867912" y="5102352"/>
            <a:ext cx="749808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28" name="Text 226"/>
          <p:cNvSpPr/>
          <p:nvPr/>
        </p:nvSpPr>
        <p:spPr>
          <a:xfrm>
            <a:off x="3895344" y="5152644"/>
            <a:ext cx="694944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15.46</a:t>
            </a:r>
            <a:endParaRPr lang="en-US" sz="700" dirty="0"/>
          </a:p>
        </p:txBody>
      </p:sp>
      <p:sp>
        <p:nvSpPr>
          <p:cNvPr id="229" name="Shape 227"/>
          <p:cNvSpPr/>
          <p:nvPr/>
        </p:nvSpPr>
        <p:spPr>
          <a:xfrm>
            <a:off x="4617720" y="5102352"/>
            <a:ext cx="502920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0" name="Text 228"/>
          <p:cNvSpPr/>
          <p:nvPr/>
        </p:nvSpPr>
        <p:spPr>
          <a:xfrm>
            <a:off x="4645152" y="5152644"/>
            <a:ext cx="448056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A</a:t>
            </a:r>
            <a:endParaRPr lang="en-US" sz="700" dirty="0"/>
          </a:p>
        </p:txBody>
      </p:sp>
      <p:sp>
        <p:nvSpPr>
          <p:cNvPr id="231" name="Shape 229"/>
          <p:cNvSpPr/>
          <p:nvPr/>
        </p:nvSpPr>
        <p:spPr>
          <a:xfrm>
            <a:off x="5120640" y="5102352"/>
            <a:ext cx="62179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2" name="Text 230"/>
          <p:cNvSpPr/>
          <p:nvPr/>
        </p:nvSpPr>
        <p:spPr>
          <a:xfrm>
            <a:off x="5148072" y="5152644"/>
            <a:ext cx="56692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24.7%</a:t>
            </a:r>
            <a:endParaRPr lang="en-US" sz="700" dirty="0"/>
          </a:p>
        </p:txBody>
      </p:sp>
      <p:sp>
        <p:nvSpPr>
          <p:cNvPr id="233" name="Shape 231"/>
          <p:cNvSpPr/>
          <p:nvPr/>
        </p:nvSpPr>
        <p:spPr>
          <a:xfrm>
            <a:off x="5742432" y="510235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4" name="Text 232"/>
          <p:cNvSpPr/>
          <p:nvPr/>
        </p:nvSpPr>
        <p:spPr>
          <a:xfrm>
            <a:off x="5769864" y="515264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2.50억</a:t>
            </a:r>
            <a:endParaRPr lang="en-US" sz="700" dirty="0"/>
          </a:p>
        </p:txBody>
      </p:sp>
      <p:sp>
        <p:nvSpPr>
          <p:cNvPr id="235" name="Shape 233"/>
          <p:cNvSpPr/>
          <p:nvPr/>
        </p:nvSpPr>
        <p:spPr>
          <a:xfrm>
            <a:off x="6729984" y="5102352"/>
            <a:ext cx="987552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6" name="Text 234"/>
          <p:cNvSpPr/>
          <p:nvPr/>
        </p:nvSpPr>
        <p:spPr>
          <a:xfrm>
            <a:off x="6757416" y="5152644"/>
            <a:ext cx="93268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2.69억</a:t>
            </a:r>
            <a:endParaRPr lang="en-US" sz="700" dirty="0"/>
          </a:p>
        </p:txBody>
      </p:sp>
      <p:sp>
        <p:nvSpPr>
          <p:cNvPr id="237" name="Shape 235"/>
          <p:cNvSpPr/>
          <p:nvPr/>
        </p:nvSpPr>
        <p:spPr>
          <a:xfrm>
            <a:off x="7717536" y="5102352"/>
            <a:ext cx="1042416" cy="356616"/>
          </a:xfrm>
          <a:prstGeom prst="rect">
            <a:avLst/>
          </a:prstGeom>
          <a:solidFill>
            <a:srgbClr val="F9FAFB"/>
          </a:solidFill>
          <a:ln w="4445">
            <a:solidFill>
              <a:srgbClr val="D1D5DB"/>
            </a:solidFill>
            <a:prstDash val="solid"/>
          </a:ln>
        </p:spPr>
      </p:sp>
      <p:sp>
        <p:nvSpPr>
          <p:cNvPr id="238" name="Text 236"/>
          <p:cNvSpPr/>
          <p:nvPr/>
        </p:nvSpPr>
        <p:spPr>
          <a:xfrm>
            <a:off x="7744968" y="5152644"/>
            <a:ext cx="987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00" dirty="0">
                <a:solidFill>
                  <a:srgbClr val="1F2937"/>
                </a:solidFill>
              </a:rPr>
              <a:t>2,687만원</a:t>
            </a:r>
            <a:endParaRPr lang="en-US" sz="700" dirty="0"/>
          </a:p>
        </p:txBody>
      </p:sp>
      <p:sp>
        <p:nvSpPr>
          <p:cNvPr id="239" name="Text 237"/>
          <p:cNvSpPr/>
          <p:nvPr/>
        </p:nvSpPr>
        <p:spPr>
          <a:xfrm>
            <a:off x="411480" y="6272784"/>
            <a:ext cx="1115568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6B7280"/>
                </a:solidFill>
              </a:rPr>
              <a:t>공급가=신규할인분양가(VAT 제외) / VAT포함=토지·건물·부가세 포함 총계 / 분양불가 호실은 도면의 빨간 X 참조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20040" y="109728"/>
            <a:ext cx="8321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</a:rPr>
              <a:t>영업사원 상담 플로우: 10층만 빠르게 클로징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8595360" y="146304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850" dirty="0">
                <a:solidFill>
                  <a:srgbClr val="E5E7EB"/>
                </a:solidFill>
              </a:rPr>
              <a:t>스크립트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685800" y="914400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1078992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15A24"/>
                </a:solidFill>
              </a:rPr>
              <a:t>1. 테라스부터 보여주기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429000" y="1069848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“이 상품의 핵심은 실내면적이 아니라 테라스까지 포함한 체감공간입니다.”</a:t>
            </a:r>
            <a:endParaRPr lang="en-US" sz="1130" dirty="0"/>
          </a:p>
        </p:txBody>
      </p:sp>
      <p:sp>
        <p:nvSpPr>
          <p:cNvPr id="8" name="Shape 6"/>
          <p:cNvSpPr/>
          <p:nvPr/>
        </p:nvSpPr>
        <p:spPr>
          <a:xfrm>
            <a:off x="685800" y="1856232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4400" y="2020824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2. 복층 활용을 그려주기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429000" y="2011680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“1층은 사무실·상담실·스튜디오, 2층은 휴식/체류공간으로 나눌 수 있습니다.”</a:t>
            </a:r>
            <a:endParaRPr lang="en-US" sz="1130" dirty="0"/>
          </a:p>
        </p:txBody>
      </p:sp>
      <p:sp>
        <p:nvSpPr>
          <p:cNvPr id="11" name="Shape 9"/>
          <p:cNvSpPr/>
          <p:nvPr/>
        </p:nvSpPr>
        <p:spPr>
          <a:xfrm>
            <a:off x="685800" y="2798064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400" y="2962656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15A24"/>
                </a:solidFill>
              </a:rPr>
              <a:t>3. 가격은 10%로 단순화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429000" y="2953512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“VAT포함 총액의 약 10%부터 진입 가능한 호실을 먼저 보시겠습니다.”</a:t>
            </a:r>
            <a:endParaRPr lang="en-US" sz="1130" dirty="0"/>
          </a:p>
        </p:txBody>
      </p:sp>
      <p:sp>
        <p:nvSpPr>
          <p:cNvPr id="14" name="Shape 12"/>
          <p:cNvSpPr/>
          <p:nvPr/>
        </p:nvSpPr>
        <p:spPr>
          <a:xfrm>
            <a:off x="685800" y="3739896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14400" y="3904488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F2937"/>
                </a:solidFill>
              </a:rPr>
              <a:t>4. 도면으로 희소성 확인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29000" y="3895344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“빨간 X는 이미 불가, 점선은 묶음입니다. 남은 호실에서 방향과 가격대를 좁히겠습니다.”</a:t>
            </a:r>
            <a:endParaRPr lang="en-US" sz="1130" dirty="0"/>
          </a:p>
        </p:txBody>
      </p:sp>
      <p:sp>
        <p:nvSpPr>
          <p:cNvPr id="17" name="Shape 15"/>
          <p:cNvSpPr/>
          <p:nvPr/>
        </p:nvSpPr>
        <p:spPr>
          <a:xfrm>
            <a:off x="685800" y="4681728"/>
            <a:ext cx="10835640" cy="658368"/>
          </a:xfrm>
          <a:prstGeom prst="roundRect">
            <a:avLst>
              <a:gd name="adj" fmla="val 9722"/>
            </a:avLst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4400" y="4846320"/>
            <a:ext cx="2423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15A24"/>
                </a:solidFill>
              </a:rPr>
              <a:t>5. 견적서 확정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429000" y="4837176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1F2937"/>
                </a:solidFill>
              </a:rPr>
              <a:t>예산 → 방향 → 묶음 여부 → 대출 확인 → 가계약금 순서로 진행</a:t>
            </a:r>
            <a:endParaRPr lang="en-US" sz="1130" dirty="0"/>
          </a:p>
        </p:txBody>
      </p:sp>
      <p:sp>
        <p:nvSpPr>
          <p:cNvPr id="20" name="Shape 18"/>
          <p:cNvSpPr/>
          <p:nvPr/>
        </p:nvSpPr>
        <p:spPr>
          <a:xfrm>
            <a:off x="685800" y="5925312"/>
            <a:ext cx="10835640" cy="384048"/>
          </a:xfrm>
          <a:prstGeom prst="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68680" y="6044184"/>
            <a:ext cx="104698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20" b="1" dirty="0">
                <a:solidFill>
                  <a:srgbClr val="FFFFFF"/>
                </a:solidFill>
              </a:rPr>
              <a:t>마지막 멘트: “업무와 주거형 체류공간, 넓은 테라스를 동시에 가져가는 10층 한정 상품입니다.”</a:t>
            </a:r>
            <a:endParaRPr lang="en-US" sz="10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algun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algun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OpenAI</dc:creator>
  <cp:lastModifiedBy>OpenAI</cp:lastModifiedBy>
  <cp:revision>1</cp:revision>
  <dcterms:created xsi:type="dcterms:W3CDTF">2026-05-07T01:15:56Z</dcterms:created>
  <dcterms:modified xsi:type="dcterms:W3CDTF">2026-05-07T01:15:56Z</dcterms:modified>
</cp:coreProperties>
</file>