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47472" cy="5143500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08112A"/>
          </a:solidFill>
          <a:ln/>
        </p:spPr>
      </p:sp>
      <p:sp>
        <p:nvSpPr>
          <p:cNvPr id="4" name="Shape 2"/>
          <p:cNvSpPr/>
          <p:nvPr/>
        </p:nvSpPr>
        <p:spPr>
          <a:xfrm>
            <a:off x="347472" y="0"/>
            <a:ext cx="8796528" cy="50292"/>
          </a:xfrm>
          <a:prstGeom prst="rect">
            <a:avLst/>
          </a:prstGeom>
          <a:solidFill>
            <a:srgbClr val="C9973A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7840" y="457200"/>
            <a:ext cx="3200400" cy="21031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94360" y="365760"/>
            <a:ext cx="4846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청라 SKV1원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594360" y="1261872"/>
            <a:ext cx="4846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spc="300" kern="0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영업 마케팅 전략 제안서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594360" y="1920240"/>
            <a:ext cx="3291840" cy="0"/>
          </a:xfrm>
          <a:prstGeom prst="line">
            <a:avLst/>
          </a:prstGeom>
          <a:noFill/>
          <a:ln w="19050">
            <a:solidFill>
              <a:srgbClr val="C9973A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084832"/>
            <a:ext cx="4754880" cy="457200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10" name="Text 7"/>
          <p:cNvSpPr/>
          <p:nvPr/>
        </p:nvSpPr>
        <p:spPr>
          <a:xfrm>
            <a:off x="594360" y="2084832"/>
            <a:ext cx="4754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잔여 461실 | 약 2,000억 규모 | 인천 청라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594360" y="2651760"/>
            <a:ext cx="4754880" cy="457200"/>
          </a:xfrm>
          <a:prstGeom prst="rect">
            <a:avLst/>
          </a:prstGeom>
          <a:solidFill>
            <a:srgbClr val="182B52"/>
          </a:solidFill>
          <a:ln/>
        </p:spPr>
      </p:sp>
      <p:sp>
        <p:nvSpPr>
          <p:cNvPr id="12" name="Text 9"/>
          <p:cNvSpPr/>
          <p:nvPr/>
        </p:nvSpPr>
        <p:spPr>
          <a:xfrm>
            <a:off x="594360" y="2651760"/>
            <a:ext cx="4754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SNS AI광고 + 직투 필드영업 + 부동산 채널 통합 전략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594360" y="3218688"/>
            <a:ext cx="4754880" cy="457200"/>
          </a:xfrm>
          <a:prstGeom prst="rect">
            <a:avLst/>
          </a:prstGeom>
          <a:solidFill>
            <a:srgbClr val="182B52"/>
          </a:solidFill>
          <a:ln/>
        </p:spPr>
      </p:sp>
      <p:sp>
        <p:nvSpPr>
          <p:cNvPr id="14" name="Text 11"/>
          <p:cNvSpPr/>
          <p:nvPr/>
        </p:nvSpPr>
        <p:spPr>
          <a:xfrm>
            <a:off x="594360" y="3218688"/>
            <a:ext cx="4754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인천 지역 특화 | 지역 전문가 다수 투입 | 월별 목표 관리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347472" y="4745736"/>
            <a:ext cx="8503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7A9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 |  HUMANE  |  인천 청라 SKV1 마케팅 전략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41248"/>
            <a:ext cx="9144000" cy="50292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0"/>
            <a:ext cx="7315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08. 월별 광고 예산 집행 계획 (팀 기준)</a:t>
            </a:r>
            <a:endParaRPr lang="en-US" sz="21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91440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74320" y="987552"/>
            <a:ext cx="8595360" cy="347472"/>
          </a:xfrm>
          <a:prstGeom prst="rect">
            <a:avLst/>
          </a:prstGeom>
          <a:solidFill>
            <a:srgbClr val="182B52"/>
          </a:solidFill>
          <a:ln/>
        </p:spPr>
      </p:sp>
      <p:sp>
        <p:nvSpPr>
          <p:cNvPr id="7" name="Shape 4"/>
          <p:cNvSpPr/>
          <p:nvPr/>
        </p:nvSpPr>
        <p:spPr>
          <a:xfrm>
            <a:off x="274320" y="987552"/>
            <a:ext cx="54864" cy="347472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8" name="Text 5"/>
          <p:cNvSpPr/>
          <p:nvPr/>
        </p:nvSpPr>
        <p:spPr>
          <a:xfrm>
            <a:off x="411480" y="987552"/>
            <a:ext cx="8321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📌  영업사원 10인 팀 기준 월별 광고 예산 집행 계획 (본부 지원 + 개인 자비 합산)</a:t>
            </a:r>
            <a:endParaRPr lang="en-US" sz="11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74320" y="1389888"/>
          <a:ext cx="8595360" cy="3383280"/>
        </p:xfrm>
        <a:graphic>
          <a:graphicData uri="http://schemas.openxmlformats.org/drawingml/2006/table">
            <a:tbl>
              <a:tblPr/>
              <a:tblGrid>
                <a:gridCol w="2560320"/>
                <a:gridCol w="1508760"/>
                <a:gridCol w="1508760"/>
                <a:gridCol w="1508760"/>
                <a:gridCol w="1508760"/>
              </a:tblGrid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구분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1개월차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(미끼물량)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392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2개월차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(심리전환)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1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3개월차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(가격정상화)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FA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4개월차~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(마무리)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A4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SNS AI광고 (인스타·유튜브·메타)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300만원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250만원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150만원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네이버·카카오 광고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DM 발송 비용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팩스 마케팅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현수막·옥외광고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부동산 중개 협력비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기타 (명함·인쇄물 등)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월 합계 (팀 전체)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C997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650만원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C997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570만원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C997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450만원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C997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340만원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1인당 평균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C997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65만원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C997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57만원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C997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45만원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C997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34만원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</a:tr>
            </a:tbl>
          </a:graphicData>
        </a:graphic>
      </p:graphicFrame>
      <p:sp>
        <p:nvSpPr>
          <p:cNvPr id="10" name="Shape 6"/>
          <p:cNvSpPr/>
          <p:nvPr/>
        </p:nvSpPr>
        <p:spPr>
          <a:xfrm>
            <a:off x="274320" y="4828032"/>
            <a:ext cx="8595360" cy="219456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11" name="Text 7"/>
          <p:cNvSpPr/>
          <p:nvPr/>
        </p:nvSpPr>
        <p:spPr>
          <a:xfrm>
            <a:off x="365760" y="4828032"/>
            <a:ext cx="841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C997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초기(1개월차) 집중 투자 → 미끼물량 소진 확인 후 예산 점진 감소 → 자연 수요로 마무리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41248"/>
            <a:ext cx="9144000" cy="50292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0"/>
            <a:ext cx="7315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09. 월별 분양 목표 및 실행 계획</a:t>
            </a:r>
            <a:endParaRPr lang="en-US" sz="21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91440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56032" y="1005840"/>
            <a:ext cx="4224528" cy="1874520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256032" y="1005840"/>
            <a:ext cx="4224528" cy="54864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8" name="Shape 5"/>
          <p:cNvSpPr/>
          <p:nvPr/>
        </p:nvSpPr>
        <p:spPr>
          <a:xfrm>
            <a:off x="256032" y="1060704"/>
            <a:ext cx="1234440" cy="530352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9" name="Text 6"/>
          <p:cNvSpPr/>
          <p:nvPr/>
        </p:nvSpPr>
        <p:spPr>
          <a:xfrm>
            <a:off x="292608" y="1060704"/>
            <a:ext cx="116128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1개월차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1581912" y="109728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미끼물량 투입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1581912" y="1408176"/>
            <a:ext cx="2788920" cy="219456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Text 9"/>
          <p:cNvSpPr/>
          <p:nvPr/>
        </p:nvSpPr>
        <p:spPr>
          <a:xfrm>
            <a:off x="1609344" y="1408176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🎯 23~46실 계약 (전체 5~10%)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384048" y="1810512"/>
            <a:ext cx="118872" cy="118872"/>
          </a:xfrm>
          <a:prstGeom prst="ellipse">
            <a:avLst/>
          </a:prstGeom>
          <a:solidFill>
            <a:srgbClr val="C0392B"/>
          </a:solidFill>
          <a:ln/>
        </p:spPr>
      </p:sp>
      <p:sp>
        <p:nvSpPr>
          <p:cNvPr id="14" name="Text 11"/>
          <p:cNvSpPr/>
          <p:nvPr/>
        </p:nvSpPr>
        <p:spPr>
          <a:xfrm>
            <a:off x="557784" y="1783080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파격 조건 미끼물량 5~10% 시장 공개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384048" y="2048256"/>
            <a:ext cx="118872" cy="118872"/>
          </a:xfrm>
          <a:prstGeom prst="ellipse">
            <a:avLst/>
          </a:prstGeom>
          <a:solidFill>
            <a:srgbClr val="C0392B"/>
          </a:solidFill>
          <a:ln/>
        </p:spPr>
      </p:sp>
      <p:sp>
        <p:nvSpPr>
          <p:cNvPr id="16" name="Text 13"/>
          <p:cNvSpPr/>
          <p:nvPr/>
        </p:nvSpPr>
        <p:spPr>
          <a:xfrm>
            <a:off x="557784" y="2020824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SNS AI광고 집중 집행 (예산 최대)</a:t>
            </a:r>
            <a:endParaRPr lang="en-US" sz="950" dirty="0"/>
          </a:p>
        </p:txBody>
      </p:sp>
      <p:sp>
        <p:nvSpPr>
          <p:cNvPr id="17" name="Shape 14"/>
          <p:cNvSpPr/>
          <p:nvPr/>
        </p:nvSpPr>
        <p:spPr>
          <a:xfrm>
            <a:off x="384048" y="2286000"/>
            <a:ext cx="118872" cy="118872"/>
          </a:xfrm>
          <a:prstGeom prst="ellipse">
            <a:avLst/>
          </a:prstGeom>
          <a:solidFill>
            <a:srgbClr val="C0392B"/>
          </a:solidFill>
          <a:ln/>
        </p:spPr>
      </p:sp>
      <p:sp>
        <p:nvSpPr>
          <p:cNvPr id="18" name="Text 15"/>
          <p:cNvSpPr/>
          <p:nvPr/>
        </p:nvSpPr>
        <p:spPr>
          <a:xfrm>
            <a:off x="557784" y="225856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인천 서구·부평 직투 필드 영업 개시</a:t>
            </a:r>
            <a:endParaRPr lang="en-US" sz="950" dirty="0"/>
          </a:p>
        </p:txBody>
      </p:sp>
      <p:sp>
        <p:nvSpPr>
          <p:cNvPr id="19" name="Shape 16"/>
          <p:cNvSpPr/>
          <p:nvPr/>
        </p:nvSpPr>
        <p:spPr>
          <a:xfrm>
            <a:off x="384048" y="2523744"/>
            <a:ext cx="118872" cy="118872"/>
          </a:xfrm>
          <a:prstGeom prst="ellipse">
            <a:avLst/>
          </a:prstGeom>
          <a:solidFill>
            <a:srgbClr val="C0392B"/>
          </a:solidFill>
          <a:ln/>
        </p:spPr>
      </p:sp>
      <p:sp>
        <p:nvSpPr>
          <p:cNvPr id="20" name="Text 17"/>
          <p:cNvSpPr/>
          <p:nvPr/>
        </p:nvSpPr>
        <p:spPr>
          <a:xfrm>
            <a:off x="557784" y="2496312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 2·3 조건 적극 제안으로 진입 장벽 해소</a:t>
            </a:r>
            <a:endParaRPr lang="en-US" sz="950" dirty="0"/>
          </a:p>
        </p:txBody>
      </p:sp>
      <p:sp>
        <p:nvSpPr>
          <p:cNvPr id="21" name="Shape 18"/>
          <p:cNvSpPr/>
          <p:nvPr/>
        </p:nvSpPr>
        <p:spPr>
          <a:xfrm>
            <a:off x="347472" y="2670048"/>
            <a:ext cx="4041648" cy="182880"/>
          </a:xfrm>
          <a:prstGeom prst="rect">
            <a:avLst/>
          </a:prstGeom>
          <a:solidFill>
            <a:srgbClr val="EBEBF5"/>
          </a:solidFill>
          <a:ln/>
        </p:spPr>
      </p:sp>
      <p:sp>
        <p:nvSpPr>
          <p:cNvPr id="22" name="Text 19"/>
          <p:cNvSpPr/>
          <p:nvPr/>
        </p:nvSpPr>
        <p:spPr>
          <a:xfrm>
            <a:off x="374904" y="2670048"/>
            <a:ext cx="39867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💬 '한정 특가' 공개 → 관망층 첫 움직임 유발</a:t>
            </a:r>
            <a:endParaRPr lang="en-US" sz="900" dirty="0"/>
          </a:p>
        </p:txBody>
      </p:sp>
      <p:sp>
        <p:nvSpPr>
          <p:cNvPr id="23" name="Shape 20"/>
          <p:cNvSpPr/>
          <p:nvPr/>
        </p:nvSpPr>
        <p:spPr>
          <a:xfrm>
            <a:off x="256032" y="3035808"/>
            <a:ext cx="4224528" cy="1874520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4" name="Shape 21"/>
          <p:cNvSpPr/>
          <p:nvPr/>
        </p:nvSpPr>
        <p:spPr>
          <a:xfrm>
            <a:off x="256032" y="3035808"/>
            <a:ext cx="4224528" cy="54864"/>
          </a:xfrm>
          <a:prstGeom prst="rect">
            <a:avLst/>
          </a:prstGeom>
          <a:solidFill>
            <a:srgbClr val="D4711A"/>
          </a:solidFill>
          <a:ln/>
        </p:spPr>
      </p:sp>
      <p:sp>
        <p:nvSpPr>
          <p:cNvPr id="25" name="Shape 22"/>
          <p:cNvSpPr/>
          <p:nvPr/>
        </p:nvSpPr>
        <p:spPr>
          <a:xfrm>
            <a:off x="256032" y="3090672"/>
            <a:ext cx="1234440" cy="530352"/>
          </a:xfrm>
          <a:prstGeom prst="rect">
            <a:avLst/>
          </a:prstGeom>
          <a:solidFill>
            <a:srgbClr val="D4711A"/>
          </a:solidFill>
          <a:ln/>
        </p:spPr>
      </p:sp>
      <p:sp>
        <p:nvSpPr>
          <p:cNvPr id="26" name="Text 23"/>
          <p:cNvSpPr/>
          <p:nvPr/>
        </p:nvSpPr>
        <p:spPr>
          <a:xfrm>
            <a:off x="292608" y="3090672"/>
            <a:ext cx="116128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2개월차</a:t>
            </a:r>
            <a:endParaRPr lang="en-US" sz="1200" dirty="0"/>
          </a:p>
        </p:txBody>
      </p:sp>
      <p:sp>
        <p:nvSpPr>
          <p:cNvPr id="27" name="Text 24"/>
          <p:cNvSpPr/>
          <p:nvPr/>
        </p:nvSpPr>
        <p:spPr>
          <a:xfrm>
            <a:off x="1581912" y="3127248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D471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물량 소진 + 심리 전환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1581912" y="3438144"/>
            <a:ext cx="2788920" cy="219456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29" name="Text 26"/>
          <p:cNvSpPr/>
          <p:nvPr/>
        </p:nvSpPr>
        <p:spPr>
          <a:xfrm>
            <a:off x="1609344" y="3438144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D471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🎯 92~138실 계약 (전체 20~30%)</a:t>
            </a:r>
            <a:endParaRPr lang="en-US" sz="1000" dirty="0"/>
          </a:p>
        </p:txBody>
      </p:sp>
      <p:sp>
        <p:nvSpPr>
          <p:cNvPr id="30" name="Shape 27"/>
          <p:cNvSpPr/>
          <p:nvPr/>
        </p:nvSpPr>
        <p:spPr>
          <a:xfrm>
            <a:off x="384048" y="3840480"/>
            <a:ext cx="118872" cy="118872"/>
          </a:xfrm>
          <a:prstGeom prst="ellipse">
            <a:avLst/>
          </a:prstGeom>
          <a:solidFill>
            <a:srgbClr val="D4711A"/>
          </a:solidFill>
          <a:ln/>
        </p:spPr>
      </p:sp>
      <p:sp>
        <p:nvSpPr>
          <p:cNvPr id="31" name="Text 28"/>
          <p:cNvSpPr/>
          <p:nvPr/>
        </p:nvSpPr>
        <p:spPr>
          <a:xfrm>
            <a:off x="557784" y="381304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미끼물량 소진 현황 SNS·DM으로 시장 공개</a:t>
            </a:r>
            <a:endParaRPr lang="en-US" sz="950" dirty="0"/>
          </a:p>
        </p:txBody>
      </p:sp>
      <p:sp>
        <p:nvSpPr>
          <p:cNvPr id="32" name="Shape 29"/>
          <p:cNvSpPr/>
          <p:nvPr/>
        </p:nvSpPr>
        <p:spPr>
          <a:xfrm>
            <a:off x="384048" y="4078224"/>
            <a:ext cx="118872" cy="118872"/>
          </a:xfrm>
          <a:prstGeom prst="ellipse">
            <a:avLst/>
          </a:prstGeom>
          <a:solidFill>
            <a:srgbClr val="D4711A"/>
          </a:solidFill>
          <a:ln/>
        </p:spPr>
      </p:sp>
      <p:sp>
        <p:nvSpPr>
          <p:cNvPr id="33" name="Text 30"/>
          <p:cNvSpPr/>
          <p:nvPr/>
        </p:nvSpPr>
        <p:spPr>
          <a:xfrm>
            <a:off x="557784" y="4050792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'내 호실이 팔렸다' 사례 적극 확산</a:t>
            </a:r>
            <a:endParaRPr lang="en-US" sz="950" dirty="0"/>
          </a:p>
        </p:txBody>
      </p:sp>
      <p:sp>
        <p:nvSpPr>
          <p:cNvPr id="34" name="Shape 31"/>
          <p:cNvSpPr/>
          <p:nvPr/>
        </p:nvSpPr>
        <p:spPr>
          <a:xfrm>
            <a:off x="384048" y="4315968"/>
            <a:ext cx="118872" cy="118872"/>
          </a:xfrm>
          <a:prstGeom prst="ellipse">
            <a:avLst/>
          </a:prstGeom>
          <a:solidFill>
            <a:srgbClr val="D4711A"/>
          </a:solidFill>
          <a:ln/>
        </p:spPr>
      </p:sp>
      <p:sp>
        <p:nvSpPr>
          <p:cNvPr id="35" name="Text 32"/>
          <p:cNvSpPr/>
          <p:nvPr/>
        </p:nvSpPr>
        <p:spPr>
          <a:xfrm>
            <a:off x="557784" y="4288536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팩스·부동산 채널 전방위 가동</a:t>
            </a:r>
            <a:endParaRPr lang="en-US" sz="950" dirty="0"/>
          </a:p>
        </p:txBody>
      </p:sp>
      <p:sp>
        <p:nvSpPr>
          <p:cNvPr id="36" name="Shape 33"/>
          <p:cNvSpPr/>
          <p:nvPr/>
        </p:nvSpPr>
        <p:spPr>
          <a:xfrm>
            <a:off x="384048" y="4553712"/>
            <a:ext cx="118872" cy="118872"/>
          </a:xfrm>
          <a:prstGeom prst="ellipse">
            <a:avLst/>
          </a:prstGeom>
          <a:solidFill>
            <a:srgbClr val="D4711A"/>
          </a:solidFill>
          <a:ln/>
        </p:spPr>
      </p:sp>
      <p:sp>
        <p:nvSpPr>
          <p:cNvPr id="37" name="Text 34"/>
          <p:cNvSpPr/>
          <p:nvPr/>
        </p:nvSpPr>
        <p:spPr>
          <a:xfrm>
            <a:off x="557784" y="4526280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재방문 신뢰 고객 상담 집중 전환</a:t>
            </a:r>
            <a:endParaRPr lang="en-US" sz="950" dirty="0"/>
          </a:p>
        </p:txBody>
      </p:sp>
      <p:sp>
        <p:nvSpPr>
          <p:cNvPr id="38" name="Shape 35"/>
          <p:cNvSpPr/>
          <p:nvPr/>
        </p:nvSpPr>
        <p:spPr>
          <a:xfrm>
            <a:off x="347472" y="4700016"/>
            <a:ext cx="4041648" cy="182880"/>
          </a:xfrm>
          <a:prstGeom prst="rect">
            <a:avLst/>
          </a:prstGeom>
          <a:solidFill>
            <a:srgbClr val="EBEBF5"/>
          </a:solidFill>
          <a:ln/>
        </p:spPr>
      </p:sp>
      <p:sp>
        <p:nvSpPr>
          <p:cNvPr id="39" name="Text 36"/>
          <p:cNvSpPr/>
          <p:nvPr/>
        </p:nvSpPr>
        <p:spPr>
          <a:xfrm>
            <a:off x="374904" y="4700016"/>
            <a:ext cx="39867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💬 '저점 통과' 인식 확산 → 관망층 이탈 시작</a:t>
            </a:r>
            <a:endParaRPr lang="en-US" sz="900" dirty="0"/>
          </a:p>
        </p:txBody>
      </p:sp>
      <p:sp>
        <p:nvSpPr>
          <p:cNvPr id="40" name="Shape 37"/>
          <p:cNvSpPr/>
          <p:nvPr/>
        </p:nvSpPr>
        <p:spPr>
          <a:xfrm>
            <a:off x="4709160" y="1005840"/>
            <a:ext cx="4224528" cy="1874520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1" name="Shape 38"/>
          <p:cNvSpPr/>
          <p:nvPr/>
        </p:nvSpPr>
        <p:spPr>
          <a:xfrm>
            <a:off x="4709160" y="1005840"/>
            <a:ext cx="4224528" cy="54864"/>
          </a:xfrm>
          <a:prstGeom prst="rect">
            <a:avLst/>
          </a:prstGeom>
          <a:solidFill>
            <a:srgbClr val="2E5FA3"/>
          </a:solidFill>
          <a:ln/>
        </p:spPr>
      </p:sp>
      <p:sp>
        <p:nvSpPr>
          <p:cNvPr id="42" name="Shape 39"/>
          <p:cNvSpPr/>
          <p:nvPr/>
        </p:nvSpPr>
        <p:spPr>
          <a:xfrm>
            <a:off x="4709160" y="1060704"/>
            <a:ext cx="1234440" cy="530352"/>
          </a:xfrm>
          <a:prstGeom prst="rect">
            <a:avLst/>
          </a:prstGeom>
          <a:solidFill>
            <a:srgbClr val="2E5FA3"/>
          </a:solidFill>
          <a:ln/>
        </p:spPr>
      </p:sp>
      <p:sp>
        <p:nvSpPr>
          <p:cNvPr id="43" name="Text 40"/>
          <p:cNvSpPr/>
          <p:nvPr/>
        </p:nvSpPr>
        <p:spPr>
          <a:xfrm>
            <a:off x="4745736" y="1060704"/>
            <a:ext cx="116128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3개월차</a:t>
            </a:r>
            <a:endParaRPr lang="en-US" sz="1200" dirty="0"/>
          </a:p>
        </p:txBody>
      </p:sp>
      <p:sp>
        <p:nvSpPr>
          <p:cNvPr id="44" name="Text 41"/>
          <p:cNvSpPr/>
          <p:nvPr/>
        </p:nvSpPr>
        <p:spPr>
          <a:xfrm>
            <a:off x="6035040" y="109728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2E5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가격 정상화 선언</a:t>
            </a:r>
            <a:endParaRPr lang="en-US" sz="1200" dirty="0"/>
          </a:p>
        </p:txBody>
      </p:sp>
      <p:sp>
        <p:nvSpPr>
          <p:cNvPr id="45" name="Shape 42"/>
          <p:cNvSpPr/>
          <p:nvPr/>
        </p:nvSpPr>
        <p:spPr>
          <a:xfrm>
            <a:off x="6035040" y="1408176"/>
            <a:ext cx="2788920" cy="219456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6" name="Text 43"/>
          <p:cNvSpPr/>
          <p:nvPr/>
        </p:nvSpPr>
        <p:spPr>
          <a:xfrm>
            <a:off x="6062472" y="1408176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2E5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🎯 230~276실 계약 (전체 50~60%)</a:t>
            </a:r>
            <a:endParaRPr lang="en-US" sz="1000" dirty="0"/>
          </a:p>
        </p:txBody>
      </p:sp>
      <p:sp>
        <p:nvSpPr>
          <p:cNvPr id="47" name="Shape 44"/>
          <p:cNvSpPr/>
          <p:nvPr/>
        </p:nvSpPr>
        <p:spPr>
          <a:xfrm>
            <a:off x="4837176" y="1810512"/>
            <a:ext cx="118872" cy="118872"/>
          </a:xfrm>
          <a:prstGeom prst="ellipse">
            <a:avLst/>
          </a:prstGeom>
          <a:solidFill>
            <a:srgbClr val="2E5FA3"/>
          </a:solidFill>
          <a:ln/>
        </p:spPr>
      </p:sp>
      <p:sp>
        <p:nvSpPr>
          <p:cNvPr id="48" name="Text 45"/>
          <p:cNvSpPr/>
          <p:nvPr/>
        </p:nvSpPr>
        <p:spPr>
          <a:xfrm>
            <a:off x="5010912" y="1783080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본 분양가 정상화 공식 발표 + SNS 홍보</a:t>
            </a:r>
            <a:endParaRPr lang="en-US" sz="950" dirty="0"/>
          </a:p>
        </p:txBody>
      </p:sp>
      <p:sp>
        <p:nvSpPr>
          <p:cNvPr id="49" name="Shape 46"/>
          <p:cNvSpPr/>
          <p:nvPr/>
        </p:nvSpPr>
        <p:spPr>
          <a:xfrm>
            <a:off x="4837176" y="2048256"/>
            <a:ext cx="118872" cy="118872"/>
          </a:xfrm>
          <a:prstGeom prst="ellipse">
            <a:avLst/>
          </a:prstGeom>
          <a:solidFill>
            <a:srgbClr val="2E5FA3"/>
          </a:solidFill>
          <a:ln/>
        </p:spPr>
      </p:sp>
      <p:sp>
        <p:nvSpPr>
          <p:cNvPr id="50" name="Text 47"/>
          <p:cNvSpPr/>
          <p:nvPr/>
        </p:nvSpPr>
        <p:spPr>
          <a:xfrm>
            <a:off x="5010912" y="2020824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임대료 상승 전망 데이터 콘텐츠 배포</a:t>
            </a:r>
            <a:endParaRPr lang="en-US" sz="950" dirty="0"/>
          </a:p>
        </p:txBody>
      </p:sp>
      <p:sp>
        <p:nvSpPr>
          <p:cNvPr id="51" name="Shape 48"/>
          <p:cNvSpPr/>
          <p:nvPr/>
        </p:nvSpPr>
        <p:spPr>
          <a:xfrm>
            <a:off x="4837176" y="2286000"/>
            <a:ext cx="118872" cy="118872"/>
          </a:xfrm>
          <a:prstGeom prst="ellipse">
            <a:avLst/>
          </a:prstGeom>
          <a:solidFill>
            <a:srgbClr val="2E5FA3"/>
          </a:solidFill>
          <a:ln/>
        </p:spPr>
      </p:sp>
      <p:sp>
        <p:nvSpPr>
          <p:cNvPr id="52" name="Text 49"/>
          <p:cNvSpPr/>
          <p:nvPr/>
        </p:nvSpPr>
        <p:spPr>
          <a:xfrm>
            <a:off x="5010912" y="225856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계약자 소개 인센티브 프로그램 가동</a:t>
            </a:r>
            <a:endParaRPr lang="en-US" sz="950" dirty="0"/>
          </a:p>
        </p:txBody>
      </p:sp>
      <p:sp>
        <p:nvSpPr>
          <p:cNvPr id="53" name="Shape 50"/>
          <p:cNvSpPr/>
          <p:nvPr/>
        </p:nvSpPr>
        <p:spPr>
          <a:xfrm>
            <a:off x="4837176" y="2523744"/>
            <a:ext cx="118872" cy="118872"/>
          </a:xfrm>
          <a:prstGeom prst="ellipse">
            <a:avLst/>
          </a:prstGeom>
          <a:solidFill>
            <a:srgbClr val="2E5FA3"/>
          </a:solidFill>
          <a:ln/>
        </p:spPr>
      </p:sp>
      <p:sp>
        <p:nvSpPr>
          <p:cNvPr id="54" name="Text 51"/>
          <p:cNvSpPr/>
          <p:nvPr/>
        </p:nvSpPr>
        <p:spPr>
          <a:xfrm>
            <a:off x="5010912" y="2496312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부동산 채널 투자자 수요 집중 공략</a:t>
            </a:r>
            <a:endParaRPr lang="en-US" sz="950" dirty="0"/>
          </a:p>
        </p:txBody>
      </p:sp>
      <p:sp>
        <p:nvSpPr>
          <p:cNvPr id="55" name="Shape 52"/>
          <p:cNvSpPr/>
          <p:nvPr/>
        </p:nvSpPr>
        <p:spPr>
          <a:xfrm>
            <a:off x="4800600" y="2670048"/>
            <a:ext cx="4041648" cy="182880"/>
          </a:xfrm>
          <a:prstGeom prst="rect">
            <a:avLst/>
          </a:prstGeom>
          <a:solidFill>
            <a:srgbClr val="EBEBF5"/>
          </a:solidFill>
          <a:ln/>
        </p:spPr>
      </p:sp>
      <p:sp>
        <p:nvSpPr>
          <p:cNvPr id="56" name="Text 53"/>
          <p:cNvSpPr/>
          <p:nvPr/>
        </p:nvSpPr>
        <p:spPr>
          <a:xfrm>
            <a:off x="4828032" y="2670048"/>
            <a:ext cx="39867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💬 '더 늦으면 손해' 마지막 경계심 타파</a:t>
            </a:r>
            <a:endParaRPr lang="en-US" sz="900" dirty="0"/>
          </a:p>
        </p:txBody>
      </p:sp>
      <p:sp>
        <p:nvSpPr>
          <p:cNvPr id="57" name="Shape 54"/>
          <p:cNvSpPr/>
          <p:nvPr/>
        </p:nvSpPr>
        <p:spPr>
          <a:xfrm>
            <a:off x="4709160" y="3035808"/>
            <a:ext cx="4224528" cy="1874520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58" name="Shape 55"/>
          <p:cNvSpPr/>
          <p:nvPr/>
        </p:nvSpPr>
        <p:spPr>
          <a:xfrm>
            <a:off x="4709160" y="3035808"/>
            <a:ext cx="4224528" cy="54864"/>
          </a:xfrm>
          <a:prstGeom prst="rect">
            <a:avLst/>
          </a:prstGeom>
          <a:solidFill>
            <a:srgbClr val="1A7A4A"/>
          </a:solidFill>
          <a:ln/>
        </p:spPr>
      </p:sp>
      <p:sp>
        <p:nvSpPr>
          <p:cNvPr id="59" name="Shape 56"/>
          <p:cNvSpPr/>
          <p:nvPr/>
        </p:nvSpPr>
        <p:spPr>
          <a:xfrm>
            <a:off x="4709160" y="3090672"/>
            <a:ext cx="1234440" cy="530352"/>
          </a:xfrm>
          <a:prstGeom prst="rect">
            <a:avLst/>
          </a:prstGeom>
          <a:solidFill>
            <a:srgbClr val="1A7A4A"/>
          </a:solidFill>
          <a:ln/>
        </p:spPr>
      </p:sp>
      <p:sp>
        <p:nvSpPr>
          <p:cNvPr id="60" name="Text 57"/>
          <p:cNvSpPr/>
          <p:nvPr/>
        </p:nvSpPr>
        <p:spPr>
          <a:xfrm>
            <a:off x="4745736" y="3090672"/>
            <a:ext cx="116128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4개월차~</a:t>
            </a:r>
            <a:endParaRPr lang="en-US" sz="1200" dirty="0"/>
          </a:p>
        </p:txBody>
      </p:sp>
      <p:sp>
        <p:nvSpPr>
          <p:cNvPr id="61" name="Text 58"/>
          <p:cNvSpPr/>
          <p:nvPr/>
        </p:nvSpPr>
        <p:spPr>
          <a:xfrm>
            <a:off x="6035040" y="3127248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7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마무리 &amp; 잔여 계약</a:t>
            </a:r>
            <a:endParaRPr lang="en-US" sz="1200" dirty="0"/>
          </a:p>
        </p:txBody>
      </p:sp>
      <p:sp>
        <p:nvSpPr>
          <p:cNvPr id="62" name="Shape 59"/>
          <p:cNvSpPr/>
          <p:nvPr/>
        </p:nvSpPr>
        <p:spPr>
          <a:xfrm>
            <a:off x="6035040" y="3438144"/>
            <a:ext cx="2788920" cy="219456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3" name="Text 60"/>
          <p:cNvSpPr/>
          <p:nvPr/>
        </p:nvSpPr>
        <p:spPr>
          <a:xfrm>
            <a:off x="6062472" y="3438144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A7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🎯 목표 95%+ (438실+) 달성</a:t>
            </a:r>
            <a:endParaRPr lang="en-US" sz="1000" dirty="0"/>
          </a:p>
        </p:txBody>
      </p:sp>
      <p:sp>
        <p:nvSpPr>
          <p:cNvPr id="64" name="Shape 61"/>
          <p:cNvSpPr/>
          <p:nvPr/>
        </p:nvSpPr>
        <p:spPr>
          <a:xfrm>
            <a:off x="4837176" y="3840480"/>
            <a:ext cx="118872" cy="118872"/>
          </a:xfrm>
          <a:prstGeom prst="ellipse">
            <a:avLst/>
          </a:prstGeom>
          <a:solidFill>
            <a:srgbClr val="1A7A4A"/>
          </a:solidFill>
          <a:ln/>
        </p:spPr>
      </p:sp>
      <p:sp>
        <p:nvSpPr>
          <p:cNvPr id="65" name="Text 62"/>
          <p:cNvSpPr/>
          <p:nvPr/>
        </p:nvSpPr>
        <p:spPr>
          <a:xfrm>
            <a:off x="5010912" y="381304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잔여 물량 집중 클로징</a:t>
            </a:r>
            <a:endParaRPr lang="en-US" sz="950" dirty="0"/>
          </a:p>
        </p:txBody>
      </p:sp>
      <p:sp>
        <p:nvSpPr>
          <p:cNvPr id="66" name="Shape 63"/>
          <p:cNvSpPr/>
          <p:nvPr/>
        </p:nvSpPr>
        <p:spPr>
          <a:xfrm>
            <a:off x="4837176" y="4078224"/>
            <a:ext cx="118872" cy="118872"/>
          </a:xfrm>
          <a:prstGeom prst="ellipse">
            <a:avLst/>
          </a:prstGeom>
          <a:solidFill>
            <a:srgbClr val="1A7A4A"/>
          </a:solidFill>
          <a:ln/>
        </p:spPr>
      </p:sp>
      <p:sp>
        <p:nvSpPr>
          <p:cNvPr id="67" name="Text 64"/>
          <p:cNvSpPr/>
          <p:nvPr/>
        </p:nvSpPr>
        <p:spPr>
          <a:xfrm>
            <a:off x="5010912" y="4050792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계약자 재소개 네트워크 활용</a:t>
            </a:r>
            <a:endParaRPr lang="en-US" sz="950" dirty="0"/>
          </a:p>
        </p:txBody>
      </p:sp>
      <p:sp>
        <p:nvSpPr>
          <p:cNvPr id="68" name="Shape 65"/>
          <p:cNvSpPr/>
          <p:nvPr/>
        </p:nvSpPr>
        <p:spPr>
          <a:xfrm>
            <a:off x="4837176" y="4315968"/>
            <a:ext cx="118872" cy="118872"/>
          </a:xfrm>
          <a:prstGeom prst="ellipse">
            <a:avLst/>
          </a:prstGeom>
          <a:solidFill>
            <a:srgbClr val="1A7A4A"/>
          </a:solidFill>
          <a:ln/>
        </p:spPr>
      </p:sp>
      <p:sp>
        <p:nvSpPr>
          <p:cNvPr id="69" name="Text 66"/>
          <p:cNvSpPr/>
          <p:nvPr/>
        </p:nvSpPr>
        <p:spPr>
          <a:xfrm>
            <a:off x="5010912" y="4288536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특화판매호실 추가수수료 적용 집중</a:t>
            </a:r>
            <a:endParaRPr lang="en-US" sz="950" dirty="0"/>
          </a:p>
        </p:txBody>
      </p:sp>
      <p:sp>
        <p:nvSpPr>
          <p:cNvPr id="70" name="Shape 67"/>
          <p:cNvSpPr/>
          <p:nvPr/>
        </p:nvSpPr>
        <p:spPr>
          <a:xfrm>
            <a:off x="4837176" y="4553712"/>
            <a:ext cx="118872" cy="118872"/>
          </a:xfrm>
          <a:prstGeom prst="ellipse">
            <a:avLst/>
          </a:prstGeom>
          <a:solidFill>
            <a:srgbClr val="1A7A4A"/>
          </a:solidFill>
          <a:ln/>
        </p:spPr>
      </p:sp>
      <p:sp>
        <p:nvSpPr>
          <p:cNvPr id="71" name="Text 68"/>
          <p:cNvSpPr/>
          <p:nvPr/>
        </p:nvSpPr>
        <p:spPr>
          <a:xfrm>
            <a:off x="5010912" y="4526280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주간 KPI 보고 및 전략 보완</a:t>
            </a:r>
            <a:endParaRPr lang="en-US" sz="950" dirty="0"/>
          </a:p>
        </p:txBody>
      </p:sp>
      <p:sp>
        <p:nvSpPr>
          <p:cNvPr id="72" name="Shape 69"/>
          <p:cNvSpPr/>
          <p:nvPr/>
        </p:nvSpPr>
        <p:spPr>
          <a:xfrm>
            <a:off x="4800600" y="4700016"/>
            <a:ext cx="4041648" cy="182880"/>
          </a:xfrm>
          <a:prstGeom prst="rect">
            <a:avLst/>
          </a:prstGeom>
          <a:solidFill>
            <a:srgbClr val="EBEBF5"/>
          </a:solidFill>
          <a:ln/>
        </p:spPr>
      </p:sp>
      <p:sp>
        <p:nvSpPr>
          <p:cNvPr id="73" name="Text 70"/>
          <p:cNvSpPr/>
          <p:nvPr/>
        </p:nvSpPr>
        <p:spPr>
          <a:xfrm>
            <a:off x="4828032" y="4700016"/>
            <a:ext cx="39867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💬 희소성 극대화 → 최종 계약 완성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D1B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5143500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" name="Text 2"/>
          <p:cNvSpPr/>
          <p:nvPr/>
        </p:nvSpPr>
        <p:spPr>
          <a:xfrm>
            <a:off x="548640" y="91440"/>
            <a:ext cx="7315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10. 성과 관리 및 KPI 체계</a:t>
            </a:r>
            <a:endParaRPr lang="en-US" sz="21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73152"/>
            <a:ext cx="658368" cy="65836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85800"/>
            <a:ext cx="3840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997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주간 KPI 관리 항목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548640" y="1078992"/>
            <a:ext cx="3840480" cy="694944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48640" y="1078992"/>
            <a:ext cx="54864" cy="694944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9" name="Text 6"/>
          <p:cNvSpPr/>
          <p:nvPr/>
        </p:nvSpPr>
        <p:spPr>
          <a:xfrm>
            <a:off x="658368" y="111556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📍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234440" y="1115568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1인 주간 방문 건수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1234440" y="1371600"/>
            <a:ext cx="2377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목표: 최소 30건/주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548640" y="1883664"/>
            <a:ext cx="3840480" cy="694944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548640" y="1883664"/>
            <a:ext cx="54864" cy="694944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14" name="Text 11"/>
          <p:cNvSpPr/>
          <p:nvPr/>
        </p:nvSpPr>
        <p:spPr>
          <a:xfrm>
            <a:off x="658368" y="192024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📱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234440" y="192024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SNS 광고 노출·클릭률</a:t>
            </a:r>
            <a:endParaRPr lang="en-US" sz="1150" dirty="0"/>
          </a:p>
        </p:txBody>
      </p:sp>
      <p:sp>
        <p:nvSpPr>
          <p:cNvPr id="16" name="Text 13"/>
          <p:cNvSpPr/>
          <p:nvPr/>
        </p:nvSpPr>
        <p:spPr>
          <a:xfrm>
            <a:off x="1234440" y="2176272"/>
            <a:ext cx="2377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목표: 노출 5천+ / CTR 2%+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548640" y="2688336"/>
            <a:ext cx="3840480" cy="694944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548640" y="2688336"/>
            <a:ext cx="54864" cy="694944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19" name="Text 16"/>
          <p:cNvSpPr/>
          <p:nvPr/>
        </p:nvSpPr>
        <p:spPr>
          <a:xfrm>
            <a:off x="658368" y="272491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📞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1234440" y="2724912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인바운드 상담 건수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1234440" y="2980944"/>
            <a:ext cx="2377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목표: 주 5건 이상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548640" y="3493008"/>
            <a:ext cx="3840480" cy="694944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548640" y="3493008"/>
            <a:ext cx="54864" cy="694944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24" name="Text 21"/>
          <p:cNvSpPr/>
          <p:nvPr/>
        </p:nvSpPr>
        <p:spPr>
          <a:xfrm>
            <a:off x="658368" y="3529584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📝</a:t>
            </a:r>
            <a:endParaRPr lang="en-US" sz="2000" dirty="0"/>
          </a:p>
        </p:txBody>
      </p:sp>
      <p:sp>
        <p:nvSpPr>
          <p:cNvPr id="25" name="Text 22"/>
          <p:cNvSpPr/>
          <p:nvPr/>
        </p:nvSpPr>
        <p:spPr>
          <a:xfrm>
            <a:off x="1234440" y="3529584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가계약·본계약 건수</a:t>
            </a:r>
            <a:endParaRPr lang="en-US" sz="1150" dirty="0"/>
          </a:p>
        </p:txBody>
      </p:sp>
      <p:sp>
        <p:nvSpPr>
          <p:cNvPr id="26" name="Text 23"/>
          <p:cNvSpPr/>
          <p:nvPr/>
        </p:nvSpPr>
        <p:spPr>
          <a:xfrm>
            <a:off x="1234440" y="3785616"/>
            <a:ext cx="2377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목표: 월 2건 이상/인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4754880" y="685800"/>
            <a:ext cx="4023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997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성과 인센티브 구조</a:t>
            </a:r>
            <a:endParaRPr lang="en-US" sz="1400" dirty="0"/>
          </a:p>
        </p:txBody>
      </p:sp>
      <p:sp>
        <p:nvSpPr>
          <p:cNvPr id="28" name="Shape 25"/>
          <p:cNvSpPr/>
          <p:nvPr/>
        </p:nvSpPr>
        <p:spPr>
          <a:xfrm>
            <a:off x="4754880" y="1078992"/>
            <a:ext cx="4023360" cy="694944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9" name="Shape 26"/>
          <p:cNvSpPr/>
          <p:nvPr/>
        </p:nvSpPr>
        <p:spPr>
          <a:xfrm>
            <a:off x="4754880" y="1078992"/>
            <a:ext cx="1234440" cy="694944"/>
          </a:xfrm>
          <a:prstGeom prst="rect">
            <a:avLst/>
          </a:prstGeom>
          <a:solidFill>
            <a:srgbClr val="2E5FA3"/>
          </a:solidFill>
          <a:ln/>
        </p:spPr>
      </p:sp>
      <p:sp>
        <p:nvSpPr>
          <p:cNvPr id="30" name="Text 27"/>
          <p:cNvSpPr/>
          <p:nvPr/>
        </p:nvSpPr>
        <p:spPr>
          <a:xfrm>
            <a:off x="4773168" y="1078992"/>
            <a:ext cx="119786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월 1건 계약</a:t>
            </a:r>
            <a:endParaRPr lang="en-US" sz="1100" dirty="0"/>
          </a:p>
        </p:txBody>
      </p:sp>
      <p:sp>
        <p:nvSpPr>
          <p:cNvPr id="31" name="Text 28"/>
          <p:cNvSpPr/>
          <p:nvPr/>
        </p:nvSpPr>
        <p:spPr>
          <a:xfrm>
            <a:off x="6080760" y="1152144"/>
            <a:ext cx="25603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기본 수수료 + 광고비 50만원 추가 지원</a:t>
            </a:r>
            <a:endParaRPr lang="en-US" sz="1050" dirty="0"/>
          </a:p>
        </p:txBody>
      </p:sp>
      <p:sp>
        <p:nvSpPr>
          <p:cNvPr id="32" name="Shape 29"/>
          <p:cNvSpPr/>
          <p:nvPr/>
        </p:nvSpPr>
        <p:spPr>
          <a:xfrm>
            <a:off x="4754880" y="1883664"/>
            <a:ext cx="4023360" cy="694944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3" name="Shape 30"/>
          <p:cNvSpPr/>
          <p:nvPr/>
        </p:nvSpPr>
        <p:spPr>
          <a:xfrm>
            <a:off x="4754880" y="1883664"/>
            <a:ext cx="1234440" cy="694944"/>
          </a:xfrm>
          <a:prstGeom prst="rect">
            <a:avLst/>
          </a:prstGeom>
          <a:solidFill>
            <a:srgbClr val="1A7A4A"/>
          </a:solidFill>
          <a:ln/>
        </p:spPr>
      </p:sp>
      <p:sp>
        <p:nvSpPr>
          <p:cNvPr id="34" name="Text 31"/>
          <p:cNvSpPr/>
          <p:nvPr/>
        </p:nvSpPr>
        <p:spPr>
          <a:xfrm>
            <a:off x="4773168" y="1883664"/>
            <a:ext cx="119786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월 2건 계약</a:t>
            </a:r>
            <a:endParaRPr lang="en-US" sz="1100" dirty="0"/>
          </a:p>
        </p:txBody>
      </p:sp>
      <p:sp>
        <p:nvSpPr>
          <p:cNvPr id="35" name="Text 32"/>
          <p:cNvSpPr/>
          <p:nvPr/>
        </p:nvSpPr>
        <p:spPr>
          <a:xfrm>
            <a:off x="6080760" y="1956816"/>
            <a:ext cx="25603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기본 수수료 + 광고비 120만원 + 우수사원 표창</a:t>
            </a:r>
            <a:endParaRPr lang="en-US" sz="1050" dirty="0"/>
          </a:p>
        </p:txBody>
      </p:sp>
      <p:sp>
        <p:nvSpPr>
          <p:cNvPr id="36" name="Shape 33"/>
          <p:cNvSpPr/>
          <p:nvPr/>
        </p:nvSpPr>
        <p:spPr>
          <a:xfrm>
            <a:off x="4754880" y="2688336"/>
            <a:ext cx="4023360" cy="694944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7" name="Shape 34"/>
          <p:cNvSpPr/>
          <p:nvPr/>
        </p:nvSpPr>
        <p:spPr>
          <a:xfrm>
            <a:off x="4754880" y="2688336"/>
            <a:ext cx="1234440" cy="694944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38" name="Text 35"/>
          <p:cNvSpPr/>
          <p:nvPr/>
        </p:nvSpPr>
        <p:spPr>
          <a:xfrm>
            <a:off x="4773168" y="2688336"/>
            <a:ext cx="119786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월 3건 이상</a:t>
            </a:r>
            <a:endParaRPr lang="en-US" sz="1100" dirty="0"/>
          </a:p>
        </p:txBody>
      </p:sp>
      <p:sp>
        <p:nvSpPr>
          <p:cNvPr id="39" name="Text 36"/>
          <p:cNvSpPr/>
          <p:nvPr/>
        </p:nvSpPr>
        <p:spPr>
          <a:xfrm>
            <a:off x="6080760" y="2761488"/>
            <a:ext cx="25603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기본 수수료 + 광고비 200만원 + 특별 인센티브</a:t>
            </a:r>
            <a:endParaRPr lang="en-US" sz="1050" dirty="0"/>
          </a:p>
        </p:txBody>
      </p:sp>
      <p:sp>
        <p:nvSpPr>
          <p:cNvPr id="40" name="Shape 37"/>
          <p:cNvSpPr/>
          <p:nvPr/>
        </p:nvSpPr>
        <p:spPr>
          <a:xfrm>
            <a:off x="4754880" y="3493008"/>
            <a:ext cx="4023360" cy="694944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1" name="Shape 38"/>
          <p:cNvSpPr/>
          <p:nvPr/>
        </p:nvSpPr>
        <p:spPr>
          <a:xfrm>
            <a:off x="4754880" y="3493008"/>
            <a:ext cx="1234440" cy="694944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42" name="Text 39"/>
          <p:cNvSpPr/>
          <p:nvPr/>
        </p:nvSpPr>
        <p:spPr>
          <a:xfrm>
            <a:off x="4773168" y="3493008"/>
            <a:ext cx="119786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미끼물량 계약</a:t>
            </a:r>
            <a:endParaRPr lang="en-US" sz="1100" dirty="0"/>
          </a:p>
        </p:txBody>
      </p:sp>
      <p:sp>
        <p:nvSpPr>
          <p:cNvPr id="43" name="Text 40"/>
          <p:cNvSpPr/>
          <p:nvPr/>
        </p:nvSpPr>
        <p:spPr>
          <a:xfrm>
            <a:off x="6080760" y="3566160"/>
            <a:ext cx="25603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광고 지원금 2배 적용 (즉시 지급)</a:t>
            </a:r>
            <a:endParaRPr lang="en-US" sz="1050" dirty="0"/>
          </a:p>
        </p:txBody>
      </p:sp>
      <p:sp>
        <p:nvSpPr>
          <p:cNvPr id="44" name="Shape 41"/>
          <p:cNvSpPr/>
          <p:nvPr/>
        </p:nvSpPr>
        <p:spPr>
          <a:xfrm>
            <a:off x="548640" y="4663440"/>
            <a:ext cx="8229600" cy="384048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5" name="Text 42"/>
          <p:cNvSpPr/>
          <p:nvPr/>
        </p:nvSpPr>
        <p:spPr>
          <a:xfrm>
            <a:off x="640080" y="4663440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미끼물량 소진이 촉매 — 지역 전문가의 발이 계약을 완성합니다  |  HUMANE 대행사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77824"/>
            <a:ext cx="9144000" cy="50292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0"/>
            <a:ext cx="7315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CONTENTS</a:t>
            </a:r>
            <a:endParaRPr lang="en-US" sz="2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109728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65760" y="1051560"/>
            <a:ext cx="411480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365760" y="1051560"/>
            <a:ext cx="530352" cy="658368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8" name="Text 5"/>
          <p:cNvSpPr/>
          <p:nvPr/>
        </p:nvSpPr>
        <p:spPr>
          <a:xfrm>
            <a:off x="365760" y="1051560"/>
            <a:ext cx="53035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01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987552" y="1115568"/>
            <a:ext cx="3383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현장 현황 및 분양 조건 요약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365760" y="1856232"/>
            <a:ext cx="411480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365760" y="1856232"/>
            <a:ext cx="530352" cy="658368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12" name="Text 9"/>
          <p:cNvSpPr/>
          <p:nvPr/>
        </p:nvSpPr>
        <p:spPr>
          <a:xfrm>
            <a:off x="365760" y="1856232"/>
            <a:ext cx="53035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987552" y="1920240"/>
            <a:ext cx="3383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핵심 분양 조건 세부 안내 (ALT 1·2·3)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365760" y="2660904"/>
            <a:ext cx="411480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65760" y="2660904"/>
            <a:ext cx="530352" cy="658368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16" name="Text 13"/>
          <p:cNvSpPr/>
          <p:nvPr/>
        </p:nvSpPr>
        <p:spPr>
          <a:xfrm>
            <a:off x="365760" y="2660904"/>
            <a:ext cx="53035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03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987552" y="2724912"/>
            <a:ext cx="3383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영업마케팅 전략 개요</a:t>
            </a:r>
            <a:endParaRPr lang="en-US" sz="1150" dirty="0"/>
          </a:p>
        </p:txBody>
      </p:sp>
      <p:sp>
        <p:nvSpPr>
          <p:cNvPr id="18" name="Shape 15"/>
          <p:cNvSpPr/>
          <p:nvPr/>
        </p:nvSpPr>
        <p:spPr>
          <a:xfrm>
            <a:off x="365760" y="3465576"/>
            <a:ext cx="411480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365760" y="3465576"/>
            <a:ext cx="530352" cy="658368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20" name="Text 17"/>
          <p:cNvSpPr/>
          <p:nvPr/>
        </p:nvSpPr>
        <p:spPr>
          <a:xfrm>
            <a:off x="365760" y="3465576"/>
            <a:ext cx="53035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04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987552" y="3529584"/>
            <a:ext cx="3383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채널별 광고 전략 (SNS AI광고)</a:t>
            </a:r>
            <a:endParaRPr lang="en-US" sz="1150" dirty="0"/>
          </a:p>
        </p:txBody>
      </p:sp>
      <p:sp>
        <p:nvSpPr>
          <p:cNvPr id="22" name="Shape 19"/>
          <p:cNvSpPr/>
          <p:nvPr/>
        </p:nvSpPr>
        <p:spPr>
          <a:xfrm>
            <a:off x="365760" y="4270248"/>
            <a:ext cx="411480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365760" y="4270248"/>
            <a:ext cx="530352" cy="658368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24" name="Text 21"/>
          <p:cNvSpPr/>
          <p:nvPr/>
        </p:nvSpPr>
        <p:spPr>
          <a:xfrm>
            <a:off x="365760" y="4270248"/>
            <a:ext cx="53035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05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987552" y="4334256"/>
            <a:ext cx="3383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채널별 광고 전략 (직투·DM·팩스·부동산)</a:t>
            </a:r>
            <a:endParaRPr lang="en-US" sz="1150" dirty="0"/>
          </a:p>
        </p:txBody>
      </p:sp>
      <p:sp>
        <p:nvSpPr>
          <p:cNvPr id="26" name="Shape 23"/>
          <p:cNvSpPr/>
          <p:nvPr/>
        </p:nvSpPr>
        <p:spPr>
          <a:xfrm>
            <a:off x="4754880" y="1051560"/>
            <a:ext cx="411480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7" name="Shape 24"/>
          <p:cNvSpPr/>
          <p:nvPr/>
        </p:nvSpPr>
        <p:spPr>
          <a:xfrm>
            <a:off x="4754880" y="1051560"/>
            <a:ext cx="530352" cy="658368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28" name="Text 25"/>
          <p:cNvSpPr/>
          <p:nvPr/>
        </p:nvSpPr>
        <p:spPr>
          <a:xfrm>
            <a:off x="4754880" y="1051560"/>
            <a:ext cx="53035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D1B3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06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5376672" y="1115568"/>
            <a:ext cx="3383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1인당 광고 예산 및 지원금 계획</a:t>
            </a:r>
            <a:endParaRPr lang="en-US" sz="1150" dirty="0"/>
          </a:p>
        </p:txBody>
      </p:sp>
      <p:sp>
        <p:nvSpPr>
          <p:cNvPr id="30" name="Shape 27"/>
          <p:cNvSpPr/>
          <p:nvPr/>
        </p:nvSpPr>
        <p:spPr>
          <a:xfrm>
            <a:off x="4754880" y="1856232"/>
            <a:ext cx="411480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1" name="Shape 28"/>
          <p:cNvSpPr/>
          <p:nvPr/>
        </p:nvSpPr>
        <p:spPr>
          <a:xfrm>
            <a:off x="4754880" y="1856232"/>
            <a:ext cx="530352" cy="658368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32" name="Text 29"/>
          <p:cNvSpPr/>
          <p:nvPr/>
        </p:nvSpPr>
        <p:spPr>
          <a:xfrm>
            <a:off x="4754880" y="1856232"/>
            <a:ext cx="53035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D1B3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07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5376672" y="1920240"/>
            <a:ext cx="3383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인천 지역 공략 타겟 및 필드 영업 전략</a:t>
            </a:r>
            <a:endParaRPr lang="en-US" sz="1150" dirty="0"/>
          </a:p>
        </p:txBody>
      </p:sp>
      <p:sp>
        <p:nvSpPr>
          <p:cNvPr id="34" name="Shape 31"/>
          <p:cNvSpPr/>
          <p:nvPr/>
        </p:nvSpPr>
        <p:spPr>
          <a:xfrm>
            <a:off x="4754880" y="2660904"/>
            <a:ext cx="411480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5" name="Shape 32"/>
          <p:cNvSpPr/>
          <p:nvPr/>
        </p:nvSpPr>
        <p:spPr>
          <a:xfrm>
            <a:off x="4754880" y="2660904"/>
            <a:ext cx="530352" cy="658368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36" name="Text 33"/>
          <p:cNvSpPr/>
          <p:nvPr/>
        </p:nvSpPr>
        <p:spPr>
          <a:xfrm>
            <a:off x="4754880" y="2660904"/>
            <a:ext cx="53035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D1B3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08</a:t>
            </a:r>
            <a:endParaRPr lang="en-US" sz="1200" dirty="0"/>
          </a:p>
        </p:txBody>
      </p:sp>
      <p:sp>
        <p:nvSpPr>
          <p:cNvPr id="37" name="Text 34"/>
          <p:cNvSpPr/>
          <p:nvPr/>
        </p:nvSpPr>
        <p:spPr>
          <a:xfrm>
            <a:off x="5376672" y="2724912"/>
            <a:ext cx="3383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월별 광고 예산 집행 계획</a:t>
            </a:r>
            <a:endParaRPr lang="en-US" sz="1150" dirty="0"/>
          </a:p>
        </p:txBody>
      </p:sp>
      <p:sp>
        <p:nvSpPr>
          <p:cNvPr id="38" name="Shape 35"/>
          <p:cNvSpPr/>
          <p:nvPr/>
        </p:nvSpPr>
        <p:spPr>
          <a:xfrm>
            <a:off x="4754880" y="3465576"/>
            <a:ext cx="411480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9" name="Shape 36"/>
          <p:cNvSpPr/>
          <p:nvPr/>
        </p:nvSpPr>
        <p:spPr>
          <a:xfrm>
            <a:off x="4754880" y="3465576"/>
            <a:ext cx="530352" cy="658368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0" name="Text 37"/>
          <p:cNvSpPr/>
          <p:nvPr/>
        </p:nvSpPr>
        <p:spPr>
          <a:xfrm>
            <a:off x="4754880" y="3465576"/>
            <a:ext cx="53035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D1B3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09</a:t>
            </a:r>
            <a:endParaRPr lang="en-US" sz="1200" dirty="0"/>
          </a:p>
        </p:txBody>
      </p:sp>
      <p:sp>
        <p:nvSpPr>
          <p:cNvPr id="41" name="Text 38"/>
          <p:cNvSpPr/>
          <p:nvPr/>
        </p:nvSpPr>
        <p:spPr>
          <a:xfrm>
            <a:off x="5376672" y="3529584"/>
            <a:ext cx="3383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월별 분양 목표 및 실행 계획</a:t>
            </a:r>
            <a:endParaRPr lang="en-US" sz="1150" dirty="0"/>
          </a:p>
        </p:txBody>
      </p:sp>
      <p:sp>
        <p:nvSpPr>
          <p:cNvPr id="42" name="Shape 39"/>
          <p:cNvSpPr/>
          <p:nvPr/>
        </p:nvSpPr>
        <p:spPr>
          <a:xfrm>
            <a:off x="4754880" y="4270248"/>
            <a:ext cx="411480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3" name="Shape 40"/>
          <p:cNvSpPr/>
          <p:nvPr/>
        </p:nvSpPr>
        <p:spPr>
          <a:xfrm>
            <a:off x="4754880" y="4270248"/>
            <a:ext cx="530352" cy="658368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4" name="Text 41"/>
          <p:cNvSpPr/>
          <p:nvPr/>
        </p:nvSpPr>
        <p:spPr>
          <a:xfrm>
            <a:off x="4754880" y="4270248"/>
            <a:ext cx="53035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D1B3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10</a:t>
            </a:r>
            <a:endParaRPr lang="en-US" sz="1200" dirty="0"/>
          </a:p>
        </p:txBody>
      </p:sp>
      <p:sp>
        <p:nvSpPr>
          <p:cNvPr id="45" name="Text 42"/>
          <p:cNvSpPr/>
          <p:nvPr/>
        </p:nvSpPr>
        <p:spPr>
          <a:xfrm>
            <a:off x="5376672" y="4334256"/>
            <a:ext cx="3383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성과 관리 및 KPI 체계</a:t>
            </a:r>
            <a:endParaRPr lang="en-US" sz="1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41248"/>
            <a:ext cx="9144000" cy="50292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0"/>
            <a:ext cx="7315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01. 현장 현황 및 분양 조건 요약</a:t>
            </a:r>
            <a:endParaRPr lang="en-US" sz="21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91440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74320" y="987552"/>
            <a:ext cx="2011680" cy="1005840"/>
          </a:xfrm>
          <a:prstGeom prst="rect">
            <a:avLst/>
          </a:prstGeom>
          <a:solidFill>
            <a:srgbClr val="C0392B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320040" y="1024128"/>
            <a:ext cx="1920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C9973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461실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320040" y="1554480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D0D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잔여 호실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2468880" y="987552"/>
            <a:ext cx="2011680" cy="1005840"/>
          </a:xfrm>
          <a:prstGeom prst="rect">
            <a:avLst/>
          </a:prstGeom>
          <a:solidFill>
            <a:srgbClr val="0D1B3E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2514600" y="1024128"/>
            <a:ext cx="1920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C9973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~2,000억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2514600" y="1554480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D0D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잔여 규모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4663440" y="987552"/>
            <a:ext cx="2011680" cy="1005840"/>
          </a:xfrm>
          <a:prstGeom prst="rect">
            <a:avLst/>
          </a:prstGeom>
          <a:solidFill>
            <a:srgbClr val="1A7A4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4709160" y="1024128"/>
            <a:ext cx="1920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C9973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23%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4709160" y="1554480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D0D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평균 직접 할인율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6858000" y="987552"/>
            <a:ext cx="2011680" cy="1005840"/>
          </a:xfrm>
          <a:prstGeom prst="rect">
            <a:avLst/>
          </a:prstGeom>
          <a:solidFill>
            <a:srgbClr val="2E5FA3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6903720" y="1024128"/>
            <a:ext cx="1920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E8B96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준공완료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6903720" y="1554480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D0D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2025년 3월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274320" y="2121408"/>
            <a:ext cx="3657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현장 핵심 강점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274320" y="2514600"/>
            <a:ext cx="5303520" cy="329184"/>
          </a:xfrm>
          <a:prstGeom prst="rect">
            <a:avLst/>
          </a:prstGeom>
          <a:solidFill>
            <a:srgbClr val="F4F6FA"/>
          </a:solidFill>
          <a:ln/>
        </p:spPr>
      </p:sp>
      <p:sp>
        <p:nvSpPr>
          <p:cNvPr id="20" name="Text 17"/>
          <p:cNvSpPr/>
          <p:nvPr/>
        </p:nvSpPr>
        <p:spPr>
          <a:xfrm>
            <a:off x="365760" y="2514600"/>
            <a:ext cx="51206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✅  직선형 드라이브인 — 3회전으로 7층까지 (5톤 차량 진입 가능)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274320" y="2898648"/>
            <a:ext cx="5303520" cy="329184"/>
          </a:xfrm>
          <a:prstGeom prst="rect">
            <a:avLst/>
          </a:prstGeom>
          <a:solidFill>
            <a:srgbClr val="EEF3FF"/>
          </a:solidFill>
          <a:ln/>
        </p:spPr>
      </p:sp>
      <p:sp>
        <p:nvSpPr>
          <p:cNvPr id="22" name="Text 19"/>
          <p:cNvSpPr/>
          <p:nvPr/>
        </p:nvSpPr>
        <p:spPr>
          <a:xfrm>
            <a:off x="365760" y="2898648"/>
            <a:ext cx="51206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✅  성장관리권역 : 법인세·소득세·취득세·재산세 세제 혜택</a:t>
            </a:r>
            <a:endParaRPr lang="en-US" sz="1100" dirty="0"/>
          </a:p>
        </p:txBody>
      </p:sp>
      <p:sp>
        <p:nvSpPr>
          <p:cNvPr id="23" name="Shape 20"/>
          <p:cNvSpPr/>
          <p:nvPr/>
        </p:nvSpPr>
        <p:spPr>
          <a:xfrm>
            <a:off x="274320" y="3282696"/>
            <a:ext cx="5303520" cy="329184"/>
          </a:xfrm>
          <a:prstGeom prst="rect">
            <a:avLst/>
          </a:prstGeom>
          <a:solidFill>
            <a:srgbClr val="F4F6FA"/>
          </a:solidFill>
          <a:ln/>
        </p:spPr>
      </p:sp>
      <p:sp>
        <p:nvSpPr>
          <p:cNvPr id="24" name="Text 21"/>
          <p:cNvSpPr/>
          <p:nvPr/>
        </p:nvSpPr>
        <p:spPr>
          <a:xfrm>
            <a:off x="365760" y="3282696"/>
            <a:ext cx="51206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✅  청라 호재 : 지하철 7호선 연장(27년), 아산병원(29년), 스타필드(27년)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274320" y="3666744"/>
            <a:ext cx="5303520" cy="329184"/>
          </a:xfrm>
          <a:prstGeom prst="rect">
            <a:avLst/>
          </a:prstGeom>
          <a:solidFill>
            <a:srgbClr val="EEF3FF"/>
          </a:solidFill>
          <a:ln/>
        </p:spPr>
      </p:sp>
      <p:sp>
        <p:nvSpPr>
          <p:cNvPr id="26" name="Text 23"/>
          <p:cNvSpPr/>
          <p:nvPr/>
        </p:nvSpPr>
        <p:spPr>
          <a:xfrm>
            <a:off x="365760" y="3666744"/>
            <a:ext cx="51206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✅  제3연육교 개통 → 공항 접근성 / 인천북항 근접 물류 강점</a:t>
            </a:r>
            <a:endParaRPr lang="en-US" sz="1100" dirty="0"/>
          </a:p>
        </p:txBody>
      </p:sp>
      <p:sp>
        <p:nvSpPr>
          <p:cNvPr id="27" name="Text 24"/>
          <p:cNvSpPr/>
          <p:nvPr/>
        </p:nvSpPr>
        <p:spPr>
          <a:xfrm>
            <a:off x="5760720" y="2121408"/>
            <a:ext cx="3108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인근 시장 현황</a:t>
            </a:r>
            <a:endParaRPr lang="en-US" sz="1300" dirty="0"/>
          </a:p>
        </p:txBody>
      </p:sp>
      <p:sp>
        <p:nvSpPr>
          <p:cNvPr id="28" name="Shape 25"/>
          <p:cNvSpPr/>
          <p:nvPr/>
        </p:nvSpPr>
        <p:spPr>
          <a:xfrm>
            <a:off x="5760720" y="2514600"/>
            <a:ext cx="3154680" cy="420624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9" name="Shape 26"/>
          <p:cNvSpPr/>
          <p:nvPr/>
        </p:nvSpPr>
        <p:spPr>
          <a:xfrm>
            <a:off x="5760720" y="2514600"/>
            <a:ext cx="45720" cy="420624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30" name="Text 27"/>
          <p:cNvSpPr/>
          <p:nvPr/>
        </p:nvSpPr>
        <p:spPr>
          <a:xfrm>
            <a:off x="5897880" y="2542032"/>
            <a:ext cx="2926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청라 에이스하이테크시티</a:t>
            </a:r>
            <a:endParaRPr lang="en-US" sz="1100" dirty="0"/>
          </a:p>
        </p:txBody>
      </p:sp>
      <p:sp>
        <p:nvSpPr>
          <p:cNvPr id="31" name="Text 28"/>
          <p:cNvSpPr/>
          <p:nvPr/>
        </p:nvSpPr>
        <p:spPr>
          <a:xfrm>
            <a:off x="5897880" y="2715768"/>
            <a:ext cx="2926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8B8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3.2만평 | 21년 준공 | 공실 거의 없음</a:t>
            </a:r>
            <a:endParaRPr lang="en-US" sz="1000" dirty="0"/>
          </a:p>
        </p:txBody>
      </p:sp>
      <p:sp>
        <p:nvSpPr>
          <p:cNvPr id="32" name="Shape 29"/>
          <p:cNvSpPr/>
          <p:nvPr/>
        </p:nvSpPr>
        <p:spPr>
          <a:xfrm>
            <a:off x="5760720" y="3017520"/>
            <a:ext cx="3154680" cy="420624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3" name="Shape 30"/>
          <p:cNvSpPr/>
          <p:nvPr/>
        </p:nvSpPr>
        <p:spPr>
          <a:xfrm>
            <a:off x="5760720" y="3017520"/>
            <a:ext cx="45720" cy="420624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34" name="Text 31"/>
          <p:cNvSpPr/>
          <p:nvPr/>
        </p:nvSpPr>
        <p:spPr>
          <a:xfrm>
            <a:off x="5897880" y="3044952"/>
            <a:ext cx="2926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청라 더리브 티아모</a:t>
            </a:r>
            <a:endParaRPr lang="en-US" sz="1100" dirty="0"/>
          </a:p>
        </p:txBody>
      </p:sp>
      <p:sp>
        <p:nvSpPr>
          <p:cNvPr id="35" name="Text 32"/>
          <p:cNvSpPr/>
          <p:nvPr/>
        </p:nvSpPr>
        <p:spPr>
          <a:xfrm>
            <a:off x="5897880" y="3218688"/>
            <a:ext cx="2926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8B8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3.2만평 | 23년 준공 | 공실 거의 없음</a:t>
            </a:r>
            <a:endParaRPr lang="en-US" sz="1000" dirty="0"/>
          </a:p>
        </p:txBody>
      </p:sp>
      <p:sp>
        <p:nvSpPr>
          <p:cNvPr id="36" name="Shape 33"/>
          <p:cNvSpPr/>
          <p:nvPr/>
        </p:nvSpPr>
        <p:spPr>
          <a:xfrm>
            <a:off x="5760720" y="3520440"/>
            <a:ext cx="3154680" cy="420624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7" name="Shape 34"/>
          <p:cNvSpPr/>
          <p:nvPr/>
        </p:nvSpPr>
        <p:spPr>
          <a:xfrm>
            <a:off x="5760720" y="3520440"/>
            <a:ext cx="45720" cy="420624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38" name="Text 35"/>
          <p:cNvSpPr/>
          <p:nvPr/>
        </p:nvSpPr>
        <p:spPr>
          <a:xfrm>
            <a:off x="5897880" y="3547872"/>
            <a:ext cx="2926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임대료 수준</a:t>
            </a:r>
            <a:endParaRPr lang="en-US" sz="1100" dirty="0"/>
          </a:p>
        </p:txBody>
      </p:sp>
      <p:sp>
        <p:nvSpPr>
          <p:cNvPr id="39" name="Text 36"/>
          <p:cNvSpPr/>
          <p:nvPr/>
        </p:nvSpPr>
        <p:spPr>
          <a:xfrm>
            <a:off x="5897880" y="3721608"/>
            <a:ext cx="2926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8B8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약 2만원/평</a:t>
            </a:r>
            <a:endParaRPr lang="en-US" sz="1000" dirty="0"/>
          </a:p>
        </p:txBody>
      </p:sp>
      <p:sp>
        <p:nvSpPr>
          <p:cNvPr id="40" name="Shape 37"/>
          <p:cNvSpPr/>
          <p:nvPr/>
        </p:nvSpPr>
        <p:spPr>
          <a:xfrm>
            <a:off x="5760720" y="4023360"/>
            <a:ext cx="3154680" cy="420624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1" name="Shape 38"/>
          <p:cNvSpPr/>
          <p:nvPr/>
        </p:nvSpPr>
        <p:spPr>
          <a:xfrm>
            <a:off x="5760720" y="4023360"/>
            <a:ext cx="45720" cy="420624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2" name="Text 39"/>
          <p:cNvSpPr/>
          <p:nvPr/>
        </p:nvSpPr>
        <p:spPr>
          <a:xfrm>
            <a:off x="5897880" y="4050792"/>
            <a:ext cx="2926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실거래가 (공장 기준)</a:t>
            </a:r>
            <a:endParaRPr lang="en-US" sz="1100" dirty="0"/>
          </a:p>
        </p:txBody>
      </p:sp>
      <p:sp>
        <p:nvSpPr>
          <p:cNvPr id="43" name="Text 40"/>
          <p:cNvSpPr/>
          <p:nvPr/>
        </p:nvSpPr>
        <p:spPr>
          <a:xfrm>
            <a:off x="5897880" y="4224528"/>
            <a:ext cx="2926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8B8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500~630만원/평</a:t>
            </a:r>
            <a:endParaRPr lang="en-US" sz="1000" dirty="0"/>
          </a:p>
        </p:txBody>
      </p:sp>
      <p:sp>
        <p:nvSpPr>
          <p:cNvPr id="44" name="Shape 41"/>
          <p:cNvSpPr/>
          <p:nvPr/>
        </p:nvSpPr>
        <p:spPr>
          <a:xfrm>
            <a:off x="274320" y="4572000"/>
            <a:ext cx="8595360" cy="384048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45" name="Text 42"/>
          <p:cNvSpPr/>
          <p:nvPr/>
        </p:nvSpPr>
        <p:spPr>
          <a:xfrm>
            <a:off x="365760" y="4572000"/>
            <a:ext cx="8412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97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인근 2개 현장 공실 없음 = 청라 지역 실수요 입증 → SKV1원 임대 수요 충분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41248"/>
            <a:ext cx="9144000" cy="50292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0"/>
            <a:ext cx="7315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02. 핵심 분양 조건 세부 안내</a:t>
            </a:r>
            <a:endParaRPr lang="en-US" sz="21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91440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74320" y="987552"/>
            <a:ext cx="8595360" cy="438912"/>
          </a:xfrm>
          <a:prstGeom prst="rect">
            <a:avLst/>
          </a:prstGeom>
          <a:solidFill>
            <a:srgbClr val="182B52"/>
          </a:solidFill>
          <a:ln/>
        </p:spPr>
      </p:sp>
      <p:sp>
        <p:nvSpPr>
          <p:cNvPr id="7" name="Shape 4"/>
          <p:cNvSpPr/>
          <p:nvPr/>
        </p:nvSpPr>
        <p:spPr>
          <a:xfrm>
            <a:off x="274320" y="987552"/>
            <a:ext cx="54864" cy="438912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8" name="Text 5"/>
          <p:cNvSpPr/>
          <p:nvPr/>
        </p:nvSpPr>
        <p:spPr>
          <a:xfrm>
            <a:off x="411480" y="987552"/>
            <a:ext cx="8321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【공통 기본조건】층별·호실별 차등 평균 23% 직접 할인 (최소 20% ~ 최대 26%) — 할인가로 계약서 작성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274320" y="1536192"/>
            <a:ext cx="2697480" cy="32918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274320" y="1536192"/>
            <a:ext cx="2697480" cy="566928"/>
          </a:xfrm>
          <a:prstGeom prst="rect">
            <a:avLst/>
          </a:prstGeom>
          <a:solidFill>
            <a:srgbClr val="2E5FA3"/>
          </a:solidFill>
          <a:ln/>
        </p:spPr>
      </p:sp>
      <p:sp>
        <p:nvSpPr>
          <p:cNvPr id="11" name="Text 8"/>
          <p:cNvSpPr/>
          <p:nvPr/>
        </p:nvSpPr>
        <p:spPr>
          <a:xfrm>
            <a:off x="320040" y="1554480"/>
            <a:ext cx="1097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ALT 1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463040" y="1627632"/>
            <a:ext cx="1417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BASIC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384048" y="2176272"/>
            <a:ext cx="2468880" cy="621792"/>
          </a:xfrm>
          <a:prstGeom prst="rect">
            <a:avLst/>
          </a:prstGeom>
          <a:solidFill>
            <a:srgbClr val="F4F6FA"/>
          </a:solidFill>
          <a:ln/>
        </p:spPr>
      </p:sp>
      <p:sp>
        <p:nvSpPr>
          <p:cNvPr id="14" name="Shape 11"/>
          <p:cNvSpPr/>
          <p:nvPr/>
        </p:nvSpPr>
        <p:spPr>
          <a:xfrm>
            <a:off x="384048" y="2176272"/>
            <a:ext cx="45720" cy="621792"/>
          </a:xfrm>
          <a:prstGeom prst="rect">
            <a:avLst/>
          </a:prstGeom>
          <a:solidFill>
            <a:srgbClr val="2E5FA3"/>
          </a:solidFill>
          <a:ln/>
        </p:spPr>
      </p:sp>
      <p:sp>
        <p:nvSpPr>
          <p:cNvPr id="15" name="Text 12"/>
          <p:cNvSpPr/>
          <p:nvPr/>
        </p:nvSpPr>
        <p:spPr>
          <a:xfrm>
            <a:off x="475488" y="2194560"/>
            <a:ext cx="822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수수료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475488" y="2395728"/>
            <a:ext cx="2194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본부 13.5%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(계약 7% + 잔금 6.5%)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38912" y="2907792"/>
            <a:ext cx="137160" cy="137160"/>
          </a:xfrm>
          <a:prstGeom prst="ellipse">
            <a:avLst/>
          </a:prstGeom>
          <a:solidFill>
            <a:srgbClr val="2E5FA3"/>
          </a:solidFill>
          <a:ln/>
        </p:spPr>
      </p:sp>
      <p:sp>
        <p:nvSpPr>
          <p:cNvPr id="18" name="Text 15"/>
          <p:cNvSpPr/>
          <p:nvPr/>
        </p:nvSpPr>
        <p:spPr>
          <a:xfrm>
            <a:off x="640080" y="2880360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대여·환매 조건 없음</a:t>
            </a:r>
            <a:endParaRPr lang="en-US" sz="1050" dirty="0"/>
          </a:p>
        </p:txBody>
      </p:sp>
      <p:sp>
        <p:nvSpPr>
          <p:cNvPr id="19" name="Shape 16"/>
          <p:cNvSpPr/>
          <p:nvPr/>
        </p:nvSpPr>
        <p:spPr>
          <a:xfrm>
            <a:off x="438912" y="3255264"/>
            <a:ext cx="137160" cy="137160"/>
          </a:xfrm>
          <a:prstGeom prst="ellipse">
            <a:avLst/>
          </a:prstGeom>
          <a:solidFill>
            <a:srgbClr val="2E5FA3"/>
          </a:solidFill>
          <a:ln/>
        </p:spPr>
      </p:sp>
      <p:sp>
        <p:nvSpPr>
          <p:cNvPr id="20" name="Text 17"/>
          <p:cNvSpPr/>
          <p:nvPr/>
        </p:nvSpPr>
        <p:spPr>
          <a:xfrm>
            <a:off x="640080" y="3227832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가장 단순한 구조</a:t>
            </a:r>
            <a:endParaRPr lang="en-US" sz="1050" dirty="0"/>
          </a:p>
        </p:txBody>
      </p:sp>
      <p:sp>
        <p:nvSpPr>
          <p:cNvPr id="21" name="Shape 18"/>
          <p:cNvSpPr/>
          <p:nvPr/>
        </p:nvSpPr>
        <p:spPr>
          <a:xfrm>
            <a:off x="438912" y="3602736"/>
            <a:ext cx="137160" cy="137160"/>
          </a:xfrm>
          <a:prstGeom prst="ellipse">
            <a:avLst/>
          </a:prstGeom>
          <a:solidFill>
            <a:srgbClr val="2E5FA3"/>
          </a:solidFill>
          <a:ln/>
        </p:spPr>
      </p:sp>
      <p:sp>
        <p:nvSpPr>
          <p:cNvPr id="22" name="Text 19"/>
          <p:cNvSpPr/>
          <p:nvPr/>
        </p:nvSpPr>
        <p:spPr>
          <a:xfrm>
            <a:off x="640080" y="3575304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일반 분양 고객 대상</a:t>
            </a:r>
            <a:endParaRPr lang="en-US" sz="1050" dirty="0"/>
          </a:p>
        </p:txBody>
      </p:sp>
      <p:sp>
        <p:nvSpPr>
          <p:cNvPr id="23" name="Shape 20"/>
          <p:cNvSpPr/>
          <p:nvPr/>
        </p:nvSpPr>
        <p:spPr>
          <a:xfrm>
            <a:off x="438912" y="3950208"/>
            <a:ext cx="137160" cy="137160"/>
          </a:xfrm>
          <a:prstGeom prst="ellipse">
            <a:avLst/>
          </a:prstGeom>
          <a:solidFill>
            <a:srgbClr val="2E5FA3"/>
          </a:solidFill>
          <a:ln/>
        </p:spPr>
      </p:sp>
      <p:sp>
        <p:nvSpPr>
          <p:cNvPr id="24" name="Text 21"/>
          <p:cNvSpPr/>
          <p:nvPr/>
        </p:nvSpPr>
        <p:spPr>
          <a:xfrm>
            <a:off x="640080" y="3922776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최고 수수료율 적용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384048" y="4572000"/>
            <a:ext cx="2468880" cy="201168"/>
          </a:xfrm>
          <a:prstGeom prst="rect">
            <a:avLst/>
          </a:prstGeom>
          <a:solidFill>
            <a:srgbClr val="2E5FA3"/>
          </a:solidFill>
          <a:ln/>
        </p:spPr>
      </p:sp>
      <p:sp>
        <p:nvSpPr>
          <p:cNvPr id="26" name="Text 23"/>
          <p:cNvSpPr/>
          <p:nvPr/>
        </p:nvSpPr>
        <p:spPr>
          <a:xfrm>
            <a:off x="402336" y="4572000"/>
            <a:ext cx="2450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👤  현금 여력 있는 실수요자</a:t>
            </a:r>
            <a:endParaRPr lang="en-US" sz="950" dirty="0"/>
          </a:p>
        </p:txBody>
      </p:sp>
      <p:sp>
        <p:nvSpPr>
          <p:cNvPr id="27" name="Shape 24"/>
          <p:cNvSpPr/>
          <p:nvPr/>
        </p:nvSpPr>
        <p:spPr>
          <a:xfrm>
            <a:off x="3154680" y="1536192"/>
            <a:ext cx="2697480" cy="32918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8" name="Shape 25"/>
          <p:cNvSpPr/>
          <p:nvPr/>
        </p:nvSpPr>
        <p:spPr>
          <a:xfrm>
            <a:off x="3154680" y="1536192"/>
            <a:ext cx="2697480" cy="566928"/>
          </a:xfrm>
          <a:prstGeom prst="rect">
            <a:avLst/>
          </a:prstGeom>
          <a:solidFill>
            <a:srgbClr val="1A7A4A"/>
          </a:solidFill>
          <a:ln/>
        </p:spPr>
      </p:sp>
      <p:sp>
        <p:nvSpPr>
          <p:cNvPr id="29" name="Text 26"/>
          <p:cNvSpPr/>
          <p:nvPr/>
        </p:nvSpPr>
        <p:spPr>
          <a:xfrm>
            <a:off x="3200400" y="1554480"/>
            <a:ext cx="1097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ALT 2</a:t>
            </a:r>
            <a:endParaRPr lang="en-US" sz="2000" dirty="0"/>
          </a:p>
        </p:txBody>
      </p:sp>
      <p:sp>
        <p:nvSpPr>
          <p:cNvPr id="30" name="Text 27"/>
          <p:cNvSpPr/>
          <p:nvPr/>
        </p:nvSpPr>
        <p:spPr>
          <a:xfrm>
            <a:off x="4343400" y="1627632"/>
            <a:ext cx="1417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CCFF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대여</a:t>
            </a:r>
            <a:endParaRPr lang="en-US" sz="1400" dirty="0"/>
          </a:p>
        </p:txBody>
      </p:sp>
      <p:sp>
        <p:nvSpPr>
          <p:cNvPr id="31" name="Shape 28"/>
          <p:cNvSpPr/>
          <p:nvPr/>
        </p:nvSpPr>
        <p:spPr>
          <a:xfrm>
            <a:off x="3264408" y="2176272"/>
            <a:ext cx="2468880" cy="621792"/>
          </a:xfrm>
          <a:prstGeom prst="rect">
            <a:avLst/>
          </a:prstGeom>
          <a:solidFill>
            <a:srgbClr val="F4F6FA"/>
          </a:solidFill>
          <a:ln/>
        </p:spPr>
      </p:sp>
      <p:sp>
        <p:nvSpPr>
          <p:cNvPr id="32" name="Shape 29"/>
          <p:cNvSpPr/>
          <p:nvPr/>
        </p:nvSpPr>
        <p:spPr>
          <a:xfrm>
            <a:off x="3264408" y="2176272"/>
            <a:ext cx="45720" cy="621792"/>
          </a:xfrm>
          <a:prstGeom prst="rect">
            <a:avLst/>
          </a:prstGeom>
          <a:solidFill>
            <a:srgbClr val="1A7A4A"/>
          </a:solidFill>
          <a:ln/>
        </p:spPr>
      </p:sp>
      <p:sp>
        <p:nvSpPr>
          <p:cNvPr id="33" name="Text 30"/>
          <p:cNvSpPr/>
          <p:nvPr/>
        </p:nvSpPr>
        <p:spPr>
          <a:xfrm>
            <a:off x="3355848" y="2194560"/>
            <a:ext cx="822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수수료</a:t>
            </a:r>
            <a:endParaRPr lang="en-US" sz="900" dirty="0"/>
          </a:p>
        </p:txBody>
      </p:sp>
      <p:sp>
        <p:nvSpPr>
          <p:cNvPr id="34" name="Text 31"/>
          <p:cNvSpPr/>
          <p:nvPr/>
        </p:nvSpPr>
        <p:spPr>
          <a:xfrm>
            <a:off x="3355848" y="2395728"/>
            <a:ext cx="2194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본부 12%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(계약 7% + 잔금 5%)</a:t>
            </a:r>
            <a:endParaRPr lang="en-US" sz="1100" dirty="0"/>
          </a:p>
        </p:txBody>
      </p:sp>
      <p:sp>
        <p:nvSpPr>
          <p:cNvPr id="35" name="Shape 32"/>
          <p:cNvSpPr/>
          <p:nvPr/>
        </p:nvSpPr>
        <p:spPr>
          <a:xfrm>
            <a:off x="3319272" y="2907792"/>
            <a:ext cx="137160" cy="137160"/>
          </a:xfrm>
          <a:prstGeom prst="ellipse">
            <a:avLst/>
          </a:prstGeom>
          <a:solidFill>
            <a:srgbClr val="1A7A4A"/>
          </a:solidFill>
          <a:ln/>
        </p:spPr>
      </p:sp>
      <p:sp>
        <p:nvSpPr>
          <p:cNvPr id="36" name="Text 33"/>
          <p:cNvSpPr/>
          <p:nvPr/>
        </p:nvSpPr>
        <p:spPr>
          <a:xfrm>
            <a:off x="3520440" y="2880360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할인 분양가의 30% 대여</a:t>
            </a:r>
            <a:endParaRPr lang="en-US" sz="1050" dirty="0"/>
          </a:p>
        </p:txBody>
      </p:sp>
      <p:sp>
        <p:nvSpPr>
          <p:cNvPr id="37" name="Shape 34"/>
          <p:cNvSpPr/>
          <p:nvPr/>
        </p:nvSpPr>
        <p:spPr>
          <a:xfrm>
            <a:off x="3319272" y="3255264"/>
            <a:ext cx="137160" cy="137160"/>
          </a:xfrm>
          <a:prstGeom prst="ellipse">
            <a:avLst/>
          </a:prstGeom>
          <a:solidFill>
            <a:srgbClr val="1A7A4A"/>
          </a:solidFill>
          <a:ln/>
        </p:spPr>
      </p:sp>
      <p:sp>
        <p:nvSpPr>
          <p:cNvPr id="38" name="Text 35"/>
          <p:cNvSpPr/>
          <p:nvPr/>
        </p:nvSpPr>
        <p:spPr>
          <a:xfrm>
            <a:off x="3520440" y="3227832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대여기간 2년, 금리 4.5%</a:t>
            </a:r>
            <a:endParaRPr lang="en-US" sz="1050" dirty="0"/>
          </a:p>
        </p:txBody>
      </p:sp>
      <p:sp>
        <p:nvSpPr>
          <p:cNvPr id="39" name="Shape 36"/>
          <p:cNvSpPr/>
          <p:nvPr/>
        </p:nvSpPr>
        <p:spPr>
          <a:xfrm>
            <a:off x="3319272" y="3602736"/>
            <a:ext cx="137160" cy="137160"/>
          </a:xfrm>
          <a:prstGeom prst="ellipse">
            <a:avLst/>
          </a:prstGeom>
          <a:solidFill>
            <a:srgbClr val="1A7A4A"/>
          </a:solidFill>
          <a:ln/>
        </p:spPr>
      </p:sp>
      <p:sp>
        <p:nvSpPr>
          <p:cNvPr id="40" name="Text 37"/>
          <p:cNvSpPr/>
          <p:nvPr/>
        </p:nvSpPr>
        <p:spPr>
          <a:xfrm>
            <a:off x="3520440" y="3575304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이자 만기 일시납</a:t>
            </a:r>
            <a:endParaRPr lang="en-US" sz="1050" dirty="0"/>
          </a:p>
        </p:txBody>
      </p:sp>
      <p:sp>
        <p:nvSpPr>
          <p:cNvPr id="41" name="Shape 38"/>
          <p:cNvSpPr/>
          <p:nvPr/>
        </p:nvSpPr>
        <p:spPr>
          <a:xfrm>
            <a:off x="3319272" y="3950208"/>
            <a:ext cx="137160" cy="137160"/>
          </a:xfrm>
          <a:prstGeom prst="ellipse">
            <a:avLst/>
          </a:prstGeom>
          <a:solidFill>
            <a:srgbClr val="1A7A4A"/>
          </a:solidFill>
          <a:ln/>
        </p:spPr>
      </p:sp>
      <p:sp>
        <p:nvSpPr>
          <p:cNvPr id="42" name="Text 39"/>
          <p:cNvSpPr/>
          <p:nvPr/>
        </p:nvSpPr>
        <p:spPr>
          <a:xfrm>
            <a:off x="3520440" y="3922776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계약자 자납 20% 필수</a:t>
            </a:r>
            <a:endParaRPr lang="en-US" sz="1050" dirty="0"/>
          </a:p>
        </p:txBody>
      </p:sp>
      <p:sp>
        <p:nvSpPr>
          <p:cNvPr id="43" name="Shape 40"/>
          <p:cNvSpPr/>
          <p:nvPr/>
        </p:nvSpPr>
        <p:spPr>
          <a:xfrm>
            <a:off x="3264408" y="4572000"/>
            <a:ext cx="2468880" cy="201168"/>
          </a:xfrm>
          <a:prstGeom prst="rect">
            <a:avLst/>
          </a:prstGeom>
          <a:solidFill>
            <a:srgbClr val="1A7A4A"/>
          </a:solidFill>
          <a:ln/>
        </p:spPr>
      </p:sp>
      <p:sp>
        <p:nvSpPr>
          <p:cNvPr id="44" name="Text 41"/>
          <p:cNvSpPr/>
          <p:nvPr/>
        </p:nvSpPr>
        <p:spPr>
          <a:xfrm>
            <a:off x="3282696" y="4572000"/>
            <a:ext cx="2450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👤  대출 부족 실수요자</a:t>
            </a:r>
            <a:endParaRPr lang="en-US" sz="950" dirty="0"/>
          </a:p>
        </p:txBody>
      </p:sp>
      <p:sp>
        <p:nvSpPr>
          <p:cNvPr id="45" name="Shape 42"/>
          <p:cNvSpPr/>
          <p:nvPr/>
        </p:nvSpPr>
        <p:spPr>
          <a:xfrm>
            <a:off x="6035040" y="1536192"/>
            <a:ext cx="2697480" cy="32918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6" name="Shape 43"/>
          <p:cNvSpPr/>
          <p:nvPr/>
        </p:nvSpPr>
        <p:spPr>
          <a:xfrm>
            <a:off x="6035040" y="1536192"/>
            <a:ext cx="2697480" cy="566928"/>
          </a:xfrm>
          <a:prstGeom prst="rect">
            <a:avLst/>
          </a:prstGeom>
          <a:solidFill>
            <a:srgbClr val="D4711A"/>
          </a:solidFill>
          <a:ln/>
        </p:spPr>
      </p:sp>
      <p:sp>
        <p:nvSpPr>
          <p:cNvPr id="47" name="Text 44"/>
          <p:cNvSpPr/>
          <p:nvPr/>
        </p:nvSpPr>
        <p:spPr>
          <a:xfrm>
            <a:off x="6080760" y="1554480"/>
            <a:ext cx="1097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ALT 3</a:t>
            </a:r>
            <a:endParaRPr lang="en-US" sz="2000" dirty="0"/>
          </a:p>
        </p:txBody>
      </p:sp>
      <p:sp>
        <p:nvSpPr>
          <p:cNvPr id="48" name="Text 45"/>
          <p:cNvSpPr/>
          <p:nvPr/>
        </p:nvSpPr>
        <p:spPr>
          <a:xfrm>
            <a:off x="7223760" y="1627632"/>
            <a:ext cx="1417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환매</a:t>
            </a:r>
            <a:endParaRPr lang="en-US" sz="1400" dirty="0"/>
          </a:p>
        </p:txBody>
      </p:sp>
      <p:sp>
        <p:nvSpPr>
          <p:cNvPr id="49" name="Shape 46"/>
          <p:cNvSpPr/>
          <p:nvPr/>
        </p:nvSpPr>
        <p:spPr>
          <a:xfrm>
            <a:off x="6144768" y="2176272"/>
            <a:ext cx="2468880" cy="621792"/>
          </a:xfrm>
          <a:prstGeom prst="rect">
            <a:avLst/>
          </a:prstGeom>
          <a:solidFill>
            <a:srgbClr val="F4F6FA"/>
          </a:solidFill>
          <a:ln/>
        </p:spPr>
      </p:sp>
      <p:sp>
        <p:nvSpPr>
          <p:cNvPr id="50" name="Shape 47"/>
          <p:cNvSpPr/>
          <p:nvPr/>
        </p:nvSpPr>
        <p:spPr>
          <a:xfrm>
            <a:off x="6144768" y="2176272"/>
            <a:ext cx="45720" cy="621792"/>
          </a:xfrm>
          <a:prstGeom prst="rect">
            <a:avLst/>
          </a:prstGeom>
          <a:solidFill>
            <a:srgbClr val="D4711A"/>
          </a:solidFill>
          <a:ln/>
        </p:spPr>
      </p:sp>
      <p:sp>
        <p:nvSpPr>
          <p:cNvPr id="51" name="Text 48"/>
          <p:cNvSpPr/>
          <p:nvPr/>
        </p:nvSpPr>
        <p:spPr>
          <a:xfrm>
            <a:off x="6236208" y="2194560"/>
            <a:ext cx="822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수수료</a:t>
            </a:r>
            <a:endParaRPr lang="en-US" sz="900" dirty="0"/>
          </a:p>
        </p:txBody>
      </p:sp>
      <p:sp>
        <p:nvSpPr>
          <p:cNvPr id="52" name="Text 49"/>
          <p:cNvSpPr/>
          <p:nvPr/>
        </p:nvSpPr>
        <p:spPr>
          <a:xfrm>
            <a:off x="6236208" y="2395728"/>
            <a:ext cx="2194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본부 12%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(계약 7% + 잔금 5%)</a:t>
            </a:r>
            <a:endParaRPr lang="en-US" sz="1100" dirty="0"/>
          </a:p>
        </p:txBody>
      </p:sp>
      <p:sp>
        <p:nvSpPr>
          <p:cNvPr id="53" name="Shape 50"/>
          <p:cNvSpPr/>
          <p:nvPr/>
        </p:nvSpPr>
        <p:spPr>
          <a:xfrm>
            <a:off x="6199632" y="2907792"/>
            <a:ext cx="137160" cy="137160"/>
          </a:xfrm>
          <a:prstGeom prst="ellipse">
            <a:avLst/>
          </a:prstGeom>
          <a:solidFill>
            <a:srgbClr val="D4711A"/>
          </a:solidFill>
          <a:ln/>
        </p:spPr>
      </p:sp>
      <p:sp>
        <p:nvSpPr>
          <p:cNvPr id="54" name="Text 51"/>
          <p:cNvSpPr/>
          <p:nvPr/>
        </p:nvSpPr>
        <p:spPr>
          <a:xfrm>
            <a:off x="6400800" y="2880360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22~24개월 내 환매청구권</a:t>
            </a:r>
            <a:endParaRPr lang="en-US" sz="1050" dirty="0"/>
          </a:p>
        </p:txBody>
      </p:sp>
      <p:sp>
        <p:nvSpPr>
          <p:cNvPr id="55" name="Shape 52"/>
          <p:cNvSpPr/>
          <p:nvPr/>
        </p:nvSpPr>
        <p:spPr>
          <a:xfrm>
            <a:off x="6199632" y="3255264"/>
            <a:ext cx="137160" cy="137160"/>
          </a:xfrm>
          <a:prstGeom prst="ellipse">
            <a:avLst/>
          </a:prstGeom>
          <a:solidFill>
            <a:srgbClr val="D4711A"/>
          </a:solidFill>
          <a:ln/>
        </p:spPr>
      </p:sp>
      <p:sp>
        <p:nvSpPr>
          <p:cNvPr id="56" name="Text 53"/>
          <p:cNvSpPr/>
          <p:nvPr/>
        </p:nvSpPr>
        <p:spPr>
          <a:xfrm>
            <a:off x="6400800" y="3227832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환매수수료 6.5% 계약자 부담</a:t>
            </a:r>
            <a:endParaRPr lang="en-US" sz="1050" dirty="0"/>
          </a:p>
        </p:txBody>
      </p:sp>
      <p:sp>
        <p:nvSpPr>
          <p:cNvPr id="57" name="Shape 54"/>
          <p:cNvSpPr/>
          <p:nvPr/>
        </p:nvSpPr>
        <p:spPr>
          <a:xfrm>
            <a:off x="6199632" y="3602736"/>
            <a:ext cx="137160" cy="137160"/>
          </a:xfrm>
          <a:prstGeom prst="ellipse">
            <a:avLst/>
          </a:prstGeom>
          <a:solidFill>
            <a:srgbClr val="D4711A"/>
          </a:solidFill>
          <a:ln/>
        </p:spPr>
      </p:sp>
      <p:sp>
        <p:nvSpPr>
          <p:cNvPr id="58" name="Text 55"/>
          <p:cNvSpPr/>
          <p:nvPr/>
        </p:nvSpPr>
        <p:spPr>
          <a:xfrm>
            <a:off x="6400800" y="3575304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손실 없는 안전장치 제공</a:t>
            </a:r>
            <a:endParaRPr lang="en-US" sz="1050" dirty="0"/>
          </a:p>
        </p:txBody>
      </p:sp>
      <p:sp>
        <p:nvSpPr>
          <p:cNvPr id="59" name="Shape 56"/>
          <p:cNvSpPr/>
          <p:nvPr/>
        </p:nvSpPr>
        <p:spPr>
          <a:xfrm>
            <a:off x="6199632" y="3950208"/>
            <a:ext cx="137160" cy="137160"/>
          </a:xfrm>
          <a:prstGeom prst="ellipse">
            <a:avLst/>
          </a:prstGeom>
          <a:solidFill>
            <a:srgbClr val="D4711A"/>
          </a:solidFill>
          <a:ln/>
        </p:spPr>
      </p:sp>
      <p:sp>
        <p:nvSpPr>
          <p:cNvPr id="60" name="Text 57"/>
          <p:cNvSpPr/>
          <p:nvPr/>
        </p:nvSpPr>
        <p:spPr>
          <a:xfrm>
            <a:off x="6400800" y="3922776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전매 시 환매권 승계 불가</a:t>
            </a:r>
            <a:endParaRPr lang="en-US" sz="1050" dirty="0"/>
          </a:p>
        </p:txBody>
      </p:sp>
      <p:sp>
        <p:nvSpPr>
          <p:cNvPr id="61" name="Shape 58"/>
          <p:cNvSpPr/>
          <p:nvPr/>
        </p:nvSpPr>
        <p:spPr>
          <a:xfrm>
            <a:off x="6144768" y="4572000"/>
            <a:ext cx="2468880" cy="201168"/>
          </a:xfrm>
          <a:prstGeom prst="rect">
            <a:avLst/>
          </a:prstGeom>
          <a:solidFill>
            <a:srgbClr val="D4711A"/>
          </a:solidFill>
          <a:ln/>
        </p:spPr>
      </p:sp>
      <p:sp>
        <p:nvSpPr>
          <p:cNvPr id="62" name="Text 59"/>
          <p:cNvSpPr/>
          <p:nvPr/>
        </p:nvSpPr>
        <p:spPr>
          <a:xfrm>
            <a:off x="6163056" y="4572000"/>
            <a:ext cx="2450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👤  손실 우려 있는 관망 수요자</a:t>
            </a:r>
            <a:endParaRPr lang="en-US" sz="950" dirty="0"/>
          </a:p>
        </p:txBody>
      </p:sp>
      <p:sp>
        <p:nvSpPr>
          <p:cNvPr id="63" name="Shape 60"/>
          <p:cNvSpPr/>
          <p:nvPr/>
        </p:nvSpPr>
        <p:spPr>
          <a:xfrm>
            <a:off x="274320" y="4828032"/>
            <a:ext cx="8595360" cy="246888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64" name="Text 61"/>
          <p:cNvSpPr/>
          <p:nvPr/>
        </p:nvSpPr>
        <p:spPr>
          <a:xfrm>
            <a:off x="365760" y="4828032"/>
            <a:ext cx="84124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✔  건바이건 계약금 수수료 10% 협의 가능  |  특화판매호실 추가수수료 1.0%  |  상주본부 우대조건 적용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41248"/>
            <a:ext cx="9144000" cy="50292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0"/>
            <a:ext cx="7315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03. 영업 마케팅 전략 개요</a:t>
            </a:r>
            <a:endParaRPr lang="en-US" sz="21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91440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74320" y="1024128"/>
            <a:ext cx="4206240" cy="1188720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274320" y="1024128"/>
            <a:ext cx="54864" cy="1188720"/>
          </a:xfrm>
          <a:prstGeom prst="rect">
            <a:avLst/>
          </a:prstGeom>
          <a:solidFill>
            <a:srgbClr val="6C3483"/>
          </a:solidFill>
          <a:ln/>
        </p:spPr>
      </p:sp>
      <p:sp>
        <p:nvSpPr>
          <p:cNvPr id="8" name="Shape 5"/>
          <p:cNvSpPr/>
          <p:nvPr/>
        </p:nvSpPr>
        <p:spPr>
          <a:xfrm>
            <a:off x="274320" y="1024128"/>
            <a:ext cx="4206240" cy="54864"/>
          </a:xfrm>
          <a:prstGeom prst="rect">
            <a:avLst/>
          </a:prstGeom>
          <a:solidFill>
            <a:srgbClr val="6C3483"/>
          </a:solidFill>
          <a:ln/>
        </p:spPr>
      </p:sp>
      <p:sp>
        <p:nvSpPr>
          <p:cNvPr id="9" name="Text 6"/>
          <p:cNvSpPr/>
          <p:nvPr/>
        </p:nvSpPr>
        <p:spPr>
          <a:xfrm>
            <a:off x="384048" y="113385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000000"/>
                </a:solidFill>
              </a:rPr>
              <a:t>🤖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1097280" y="1115568"/>
            <a:ext cx="3246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C348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SNS AI 광고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1097280" y="1499616"/>
            <a:ext cx="3246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인스타·유튜브·메타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영업사원 개인 AI 광고 운용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274320" y="2322576"/>
            <a:ext cx="4206240" cy="1188720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274320" y="2322576"/>
            <a:ext cx="54864" cy="118872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14" name="Shape 11"/>
          <p:cNvSpPr/>
          <p:nvPr/>
        </p:nvSpPr>
        <p:spPr>
          <a:xfrm>
            <a:off x="274320" y="2322576"/>
            <a:ext cx="4206240" cy="54864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15" name="Text 12"/>
          <p:cNvSpPr/>
          <p:nvPr/>
        </p:nvSpPr>
        <p:spPr>
          <a:xfrm>
            <a:off x="384048" y="2432304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000000"/>
                </a:solidFill>
              </a:rPr>
              <a:t>🚶</a:t>
            </a:r>
            <a:endParaRPr lang="en-US" sz="2600" dirty="0"/>
          </a:p>
        </p:txBody>
      </p:sp>
      <p:sp>
        <p:nvSpPr>
          <p:cNvPr id="16" name="Text 13"/>
          <p:cNvSpPr/>
          <p:nvPr/>
        </p:nvSpPr>
        <p:spPr>
          <a:xfrm>
            <a:off x="1097280" y="2414016"/>
            <a:ext cx="3246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직투 필드 영업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1097280" y="2798064"/>
            <a:ext cx="3246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청라·인천 업체 직접 방문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얼굴 익히기 신뢰 구축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274320" y="3621024"/>
            <a:ext cx="4206240" cy="1188720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274320" y="3621024"/>
            <a:ext cx="54864" cy="1188720"/>
          </a:xfrm>
          <a:prstGeom prst="rect">
            <a:avLst/>
          </a:prstGeom>
          <a:solidFill>
            <a:srgbClr val="2E5FA3"/>
          </a:solidFill>
          <a:ln/>
        </p:spPr>
      </p:sp>
      <p:sp>
        <p:nvSpPr>
          <p:cNvPr id="20" name="Shape 17"/>
          <p:cNvSpPr/>
          <p:nvPr/>
        </p:nvSpPr>
        <p:spPr>
          <a:xfrm>
            <a:off x="274320" y="3621024"/>
            <a:ext cx="4206240" cy="54864"/>
          </a:xfrm>
          <a:prstGeom prst="rect">
            <a:avLst/>
          </a:prstGeom>
          <a:solidFill>
            <a:srgbClr val="2E5FA3"/>
          </a:solidFill>
          <a:ln/>
        </p:spPr>
      </p:sp>
      <p:sp>
        <p:nvSpPr>
          <p:cNvPr id="21" name="Text 18"/>
          <p:cNvSpPr/>
          <p:nvPr/>
        </p:nvSpPr>
        <p:spPr>
          <a:xfrm>
            <a:off x="384048" y="3730752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000000"/>
                </a:solidFill>
              </a:rPr>
              <a:t>📮</a:t>
            </a:r>
            <a:endParaRPr lang="en-US" sz="2600" dirty="0"/>
          </a:p>
        </p:txBody>
      </p:sp>
      <p:sp>
        <p:nvSpPr>
          <p:cNvPr id="22" name="Text 19"/>
          <p:cNvSpPr/>
          <p:nvPr/>
        </p:nvSpPr>
        <p:spPr>
          <a:xfrm>
            <a:off x="1097280" y="3712464"/>
            <a:ext cx="3246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5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DM 발송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4096512"/>
            <a:ext cx="3246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타겟 업종 대표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직접 우편·문자 발송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4754880" y="1024128"/>
            <a:ext cx="4206240" cy="1188720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5" name="Shape 22"/>
          <p:cNvSpPr/>
          <p:nvPr/>
        </p:nvSpPr>
        <p:spPr>
          <a:xfrm>
            <a:off x="4754880" y="1024128"/>
            <a:ext cx="54864" cy="1188720"/>
          </a:xfrm>
          <a:prstGeom prst="rect">
            <a:avLst/>
          </a:prstGeom>
          <a:solidFill>
            <a:srgbClr val="D4711A"/>
          </a:solidFill>
          <a:ln/>
        </p:spPr>
      </p:sp>
      <p:sp>
        <p:nvSpPr>
          <p:cNvPr id="26" name="Shape 23"/>
          <p:cNvSpPr/>
          <p:nvPr/>
        </p:nvSpPr>
        <p:spPr>
          <a:xfrm>
            <a:off x="4754880" y="1024128"/>
            <a:ext cx="4206240" cy="54864"/>
          </a:xfrm>
          <a:prstGeom prst="rect">
            <a:avLst/>
          </a:prstGeom>
          <a:solidFill>
            <a:srgbClr val="D4711A"/>
          </a:solidFill>
          <a:ln/>
        </p:spPr>
      </p:sp>
      <p:sp>
        <p:nvSpPr>
          <p:cNvPr id="27" name="Text 24"/>
          <p:cNvSpPr/>
          <p:nvPr/>
        </p:nvSpPr>
        <p:spPr>
          <a:xfrm>
            <a:off x="4864608" y="113385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000000"/>
                </a:solidFill>
              </a:rPr>
              <a:t>📠</a:t>
            </a:r>
            <a:endParaRPr lang="en-US" sz="2600" dirty="0"/>
          </a:p>
        </p:txBody>
      </p:sp>
      <p:sp>
        <p:nvSpPr>
          <p:cNvPr id="28" name="Text 25"/>
          <p:cNvSpPr/>
          <p:nvPr/>
        </p:nvSpPr>
        <p:spPr>
          <a:xfrm>
            <a:off x="5577840" y="1115568"/>
            <a:ext cx="3246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D471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팩스 마케팅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5577840" y="1499616"/>
            <a:ext cx="3246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인천 중소기업·제조업체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팩스 일괄 발송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4754880" y="2322576"/>
            <a:ext cx="4206240" cy="1188720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1" name="Shape 28"/>
          <p:cNvSpPr/>
          <p:nvPr/>
        </p:nvSpPr>
        <p:spPr>
          <a:xfrm>
            <a:off x="4754880" y="2322576"/>
            <a:ext cx="54864" cy="1188720"/>
          </a:xfrm>
          <a:prstGeom prst="rect">
            <a:avLst/>
          </a:prstGeom>
          <a:solidFill>
            <a:srgbClr val="1A7A4A"/>
          </a:solidFill>
          <a:ln/>
        </p:spPr>
      </p:sp>
      <p:sp>
        <p:nvSpPr>
          <p:cNvPr id="32" name="Shape 29"/>
          <p:cNvSpPr/>
          <p:nvPr/>
        </p:nvSpPr>
        <p:spPr>
          <a:xfrm>
            <a:off x="4754880" y="2322576"/>
            <a:ext cx="4206240" cy="54864"/>
          </a:xfrm>
          <a:prstGeom prst="rect">
            <a:avLst/>
          </a:prstGeom>
          <a:solidFill>
            <a:srgbClr val="1A7A4A"/>
          </a:solidFill>
          <a:ln/>
        </p:spPr>
      </p:sp>
      <p:sp>
        <p:nvSpPr>
          <p:cNvPr id="33" name="Text 30"/>
          <p:cNvSpPr/>
          <p:nvPr/>
        </p:nvSpPr>
        <p:spPr>
          <a:xfrm>
            <a:off x="4864608" y="2432304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000000"/>
                </a:solidFill>
              </a:rPr>
              <a:t>🏠</a:t>
            </a:r>
            <a:endParaRPr lang="en-US" sz="2600" dirty="0"/>
          </a:p>
        </p:txBody>
      </p:sp>
      <p:sp>
        <p:nvSpPr>
          <p:cNvPr id="34" name="Text 31"/>
          <p:cNvSpPr/>
          <p:nvPr/>
        </p:nvSpPr>
        <p:spPr>
          <a:xfrm>
            <a:off x="5577840" y="2414016"/>
            <a:ext cx="3246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7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부동산 채널</a:t>
            </a:r>
            <a:endParaRPr lang="en-US" sz="1400" dirty="0"/>
          </a:p>
        </p:txBody>
      </p:sp>
      <p:sp>
        <p:nvSpPr>
          <p:cNvPr id="35" name="Text 32"/>
          <p:cNvSpPr/>
          <p:nvPr/>
        </p:nvSpPr>
        <p:spPr>
          <a:xfrm>
            <a:off x="5577840" y="2798064"/>
            <a:ext cx="3246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인근 공인중개사 연계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매물 공유·중개 협력</a:t>
            </a:r>
            <a:endParaRPr lang="en-US" sz="1100" dirty="0"/>
          </a:p>
        </p:txBody>
      </p:sp>
      <p:sp>
        <p:nvSpPr>
          <p:cNvPr id="36" name="Shape 33"/>
          <p:cNvSpPr/>
          <p:nvPr/>
        </p:nvSpPr>
        <p:spPr>
          <a:xfrm>
            <a:off x="4754880" y="3621024"/>
            <a:ext cx="4206240" cy="1188720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7" name="Shape 34"/>
          <p:cNvSpPr/>
          <p:nvPr/>
        </p:nvSpPr>
        <p:spPr>
          <a:xfrm>
            <a:off x="4754880" y="3621024"/>
            <a:ext cx="54864" cy="118872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38" name="Shape 35"/>
          <p:cNvSpPr/>
          <p:nvPr/>
        </p:nvSpPr>
        <p:spPr>
          <a:xfrm>
            <a:off x="4754880" y="3621024"/>
            <a:ext cx="4206240" cy="54864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39" name="Text 36"/>
          <p:cNvSpPr/>
          <p:nvPr/>
        </p:nvSpPr>
        <p:spPr>
          <a:xfrm>
            <a:off x="4864608" y="3730752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000000"/>
                </a:solidFill>
              </a:rPr>
              <a:t>📣</a:t>
            </a:r>
            <a:endParaRPr lang="en-US" sz="2600" dirty="0"/>
          </a:p>
        </p:txBody>
      </p:sp>
      <p:sp>
        <p:nvSpPr>
          <p:cNvPr id="40" name="Text 37"/>
          <p:cNvSpPr/>
          <p:nvPr/>
        </p:nvSpPr>
        <p:spPr>
          <a:xfrm>
            <a:off x="5577840" y="3712464"/>
            <a:ext cx="3246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현수막·옥외광고</a:t>
            </a:r>
            <a:endParaRPr lang="en-US" sz="1400" dirty="0"/>
          </a:p>
        </p:txBody>
      </p:sp>
      <p:sp>
        <p:nvSpPr>
          <p:cNvPr id="41" name="Text 38"/>
          <p:cNvSpPr/>
          <p:nvPr/>
        </p:nvSpPr>
        <p:spPr>
          <a:xfrm>
            <a:off x="5577840" y="4096512"/>
            <a:ext cx="3246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청라·인천 주요 도로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현장 유도 사인물</a:t>
            </a:r>
            <a:endParaRPr lang="en-US" sz="1100" dirty="0"/>
          </a:p>
        </p:txBody>
      </p:sp>
      <p:sp>
        <p:nvSpPr>
          <p:cNvPr id="42" name="Shape 39"/>
          <p:cNvSpPr/>
          <p:nvPr/>
        </p:nvSpPr>
        <p:spPr>
          <a:xfrm>
            <a:off x="274320" y="4919472"/>
            <a:ext cx="8595360" cy="18288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43" name="Text 40"/>
          <p:cNvSpPr/>
          <p:nvPr/>
        </p:nvSpPr>
        <p:spPr>
          <a:xfrm>
            <a:off x="365760" y="4919472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C997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6개 채널 통합 운용 — 디지털(AI광고) + 오프라인(직투·DM·팩스·부동산·옥외) 동시 집행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1B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41248"/>
            <a:ext cx="9144000" cy="50292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0"/>
            <a:ext cx="7315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04. 채널별 광고 전략 — SNS AI 광고</a:t>
            </a:r>
            <a:endParaRPr lang="en-US" sz="21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91440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74320" y="1005840"/>
            <a:ext cx="4206240" cy="1783080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274320" y="1005840"/>
            <a:ext cx="4206240" cy="457200"/>
          </a:xfrm>
          <a:prstGeom prst="rect">
            <a:avLst/>
          </a:prstGeom>
          <a:solidFill>
            <a:srgbClr val="C13584"/>
          </a:solidFill>
          <a:ln/>
        </p:spPr>
      </p:sp>
      <p:sp>
        <p:nvSpPr>
          <p:cNvPr id="8" name="Text 5"/>
          <p:cNvSpPr/>
          <p:nvPr/>
        </p:nvSpPr>
        <p:spPr>
          <a:xfrm>
            <a:off x="365760" y="1005840"/>
            <a:ext cx="4023360" cy="457200"/>
          </a:xfrm>
          <a:prstGeom prst="rect">
            <a:avLst/>
          </a:prstGeom>
          <a:noFill/>
          <a:ln/>
        </p:spPr>
        <p:txBody>
          <a:bodyPr wrap="square" lIns="101600" tIns="101600" rIns="101600" bIns="10160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📸 인스타그램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384048" y="153619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135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영업 전략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384048" y="1737360"/>
            <a:ext cx="190195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릴스 기반 현장 투어 영상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스토리 한정 특가 공지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타겟: 인천 30~50대 사업주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2395728" y="1508760"/>
            <a:ext cx="1975104" cy="1207008"/>
          </a:xfrm>
          <a:prstGeom prst="rect">
            <a:avLst/>
          </a:prstGeom>
          <a:solidFill>
            <a:srgbClr val="0A1530"/>
          </a:solidFill>
          <a:ln/>
        </p:spPr>
      </p:sp>
      <p:sp>
        <p:nvSpPr>
          <p:cNvPr id="12" name="Text 9"/>
          <p:cNvSpPr/>
          <p:nvPr/>
        </p:nvSpPr>
        <p:spPr>
          <a:xfrm>
            <a:off x="2450592" y="1536192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97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🤖 AI 활용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2450592" y="1773936"/>
            <a:ext cx="1828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8C0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AI로 개인 맞춤 광고 소재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A8C0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자동 A/B 테스트 최적화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274320" y="2944368"/>
            <a:ext cx="4206240" cy="1783080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274320" y="2944368"/>
            <a:ext cx="4206240" cy="457200"/>
          </a:xfrm>
          <a:prstGeom prst="rect">
            <a:avLst/>
          </a:prstGeom>
          <a:solidFill>
            <a:srgbClr val="FF0000"/>
          </a:solidFill>
          <a:ln/>
        </p:spPr>
      </p:sp>
      <p:sp>
        <p:nvSpPr>
          <p:cNvPr id="16" name="Text 13"/>
          <p:cNvSpPr/>
          <p:nvPr/>
        </p:nvSpPr>
        <p:spPr>
          <a:xfrm>
            <a:off x="365760" y="2944368"/>
            <a:ext cx="4023360" cy="457200"/>
          </a:xfrm>
          <a:prstGeom prst="rect">
            <a:avLst/>
          </a:prstGeom>
          <a:noFill/>
          <a:ln/>
        </p:spPr>
        <p:txBody>
          <a:bodyPr wrap="square" lIns="101600" tIns="101600" rIns="101600" bIns="10160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 유튜브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384048" y="3474720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영업 전략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384048" y="3675888"/>
            <a:ext cx="190195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현장 드라이브인 체험 영상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투자 수익 분석 콘텐츠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타겟: 지식산업센터 검색층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2395728" y="3447288"/>
            <a:ext cx="1975104" cy="1207008"/>
          </a:xfrm>
          <a:prstGeom prst="rect">
            <a:avLst/>
          </a:prstGeom>
          <a:solidFill>
            <a:srgbClr val="0A1530"/>
          </a:solidFill>
          <a:ln/>
        </p:spPr>
      </p:sp>
      <p:sp>
        <p:nvSpPr>
          <p:cNvPr id="20" name="Text 17"/>
          <p:cNvSpPr/>
          <p:nvPr/>
        </p:nvSpPr>
        <p:spPr>
          <a:xfrm>
            <a:off x="2450592" y="347472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97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🤖 AI 활용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2450592" y="3712464"/>
            <a:ext cx="1828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8C0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썸네일·자막 자동 생성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A8C0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시청 완료율 기반 광고 최적화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4709160" y="1005840"/>
            <a:ext cx="4206240" cy="1783080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4709160" y="1005840"/>
            <a:ext cx="4206240" cy="457200"/>
          </a:xfrm>
          <a:prstGeom prst="rect">
            <a:avLst/>
          </a:prstGeom>
          <a:solidFill>
            <a:srgbClr val="1877F2"/>
          </a:solidFill>
          <a:ln/>
        </p:spPr>
      </p:sp>
      <p:sp>
        <p:nvSpPr>
          <p:cNvPr id="24" name="Text 21"/>
          <p:cNvSpPr/>
          <p:nvPr/>
        </p:nvSpPr>
        <p:spPr>
          <a:xfrm>
            <a:off x="4800600" y="1005840"/>
            <a:ext cx="4023360" cy="457200"/>
          </a:xfrm>
          <a:prstGeom prst="rect">
            <a:avLst/>
          </a:prstGeom>
          <a:noFill/>
          <a:ln/>
        </p:spPr>
        <p:txBody>
          <a:bodyPr wrap="square" lIns="101600" tIns="101600" rIns="101600" bIns="10160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메타 (페이스북)</a:t>
            </a:r>
            <a:endParaRPr lang="en-US" sz="1500" dirty="0"/>
          </a:p>
        </p:txBody>
      </p:sp>
      <p:sp>
        <p:nvSpPr>
          <p:cNvPr id="25" name="Text 22"/>
          <p:cNvSpPr/>
          <p:nvPr/>
        </p:nvSpPr>
        <p:spPr>
          <a:xfrm>
            <a:off x="4818888" y="153619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877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영업 전략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4818888" y="1737360"/>
            <a:ext cx="190195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리타겟팅 광고 집중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인천 기업 대표 타겟팅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리드폼 광고로 상담 유도</a:t>
            </a:r>
            <a:endParaRPr lang="en-US" sz="1000" dirty="0"/>
          </a:p>
        </p:txBody>
      </p:sp>
      <p:sp>
        <p:nvSpPr>
          <p:cNvPr id="27" name="Shape 24"/>
          <p:cNvSpPr/>
          <p:nvPr/>
        </p:nvSpPr>
        <p:spPr>
          <a:xfrm>
            <a:off x="6830568" y="1508760"/>
            <a:ext cx="1975104" cy="1207008"/>
          </a:xfrm>
          <a:prstGeom prst="rect">
            <a:avLst/>
          </a:prstGeom>
          <a:solidFill>
            <a:srgbClr val="0A1530"/>
          </a:solidFill>
          <a:ln/>
        </p:spPr>
      </p:sp>
      <p:sp>
        <p:nvSpPr>
          <p:cNvPr id="28" name="Text 25"/>
          <p:cNvSpPr/>
          <p:nvPr/>
        </p:nvSpPr>
        <p:spPr>
          <a:xfrm>
            <a:off x="6885432" y="1536192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97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🤖 AI 활용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6885432" y="1773936"/>
            <a:ext cx="1828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8C0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Advantage+ 자동 타겟팅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A8C0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전환 최적화 자동 집행</a:t>
            </a:r>
            <a:endParaRPr lang="en-US" sz="1000" dirty="0"/>
          </a:p>
        </p:txBody>
      </p:sp>
      <p:sp>
        <p:nvSpPr>
          <p:cNvPr id="30" name="Shape 27"/>
          <p:cNvSpPr/>
          <p:nvPr/>
        </p:nvSpPr>
        <p:spPr>
          <a:xfrm>
            <a:off x="4709160" y="2944368"/>
            <a:ext cx="4206240" cy="1783080"/>
          </a:xfrm>
          <a:prstGeom prst="rect">
            <a:avLst/>
          </a:prstGeom>
          <a:solidFill>
            <a:srgbClr val="182B52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1" name="Shape 28"/>
          <p:cNvSpPr/>
          <p:nvPr/>
        </p:nvSpPr>
        <p:spPr>
          <a:xfrm>
            <a:off x="4709160" y="2944368"/>
            <a:ext cx="4206240" cy="457200"/>
          </a:xfrm>
          <a:prstGeom prst="rect">
            <a:avLst/>
          </a:prstGeom>
          <a:solidFill>
            <a:srgbClr val="03C75A"/>
          </a:solidFill>
          <a:ln/>
        </p:spPr>
      </p:sp>
      <p:sp>
        <p:nvSpPr>
          <p:cNvPr id="32" name="Text 29"/>
          <p:cNvSpPr/>
          <p:nvPr/>
        </p:nvSpPr>
        <p:spPr>
          <a:xfrm>
            <a:off x="4800600" y="2944368"/>
            <a:ext cx="4023360" cy="457200"/>
          </a:xfrm>
          <a:prstGeom prst="rect">
            <a:avLst/>
          </a:prstGeom>
          <a:noFill/>
          <a:ln/>
        </p:spPr>
        <p:txBody>
          <a:bodyPr wrap="square" lIns="101600" tIns="101600" rIns="101600" bIns="10160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🔍 네이버·카카오</a:t>
            </a:r>
            <a:endParaRPr lang="en-US" sz="1500" dirty="0"/>
          </a:p>
        </p:txBody>
      </p:sp>
      <p:sp>
        <p:nvSpPr>
          <p:cNvPr id="33" name="Text 30"/>
          <p:cNvSpPr/>
          <p:nvPr/>
        </p:nvSpPr>
        <p:spPr>
          <a:xfrm>
            <a:off x="4818888" y="3474720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3C7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영업 전략</a:t>
            </a:r>
            <a:endParaRPr lang="en-US" sz="900" dirty="0"/>
          </a:p>
        </p:txBody>
      </p:sp>
      <p:sp>
        <p:nvSpPr>
          <p:cNvPr id="34" name="Text 31"/>
          <p:cNvSpPr/>
          <p:nvPr/>
        </p:nvSpPr>
        <p:spPr>
          <a:xfrm>
            <a:off x="4818888" y="3675888"/>
            <a:ext cx="190195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지역 검색광고 (청라 공장)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카카오 채널 상담 운용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지역 커뮤니티 배너</a:t>
            </a:r>
            <a:endParaRPr lang="en-US" sz="1000" dirty="0"/>
          </a:p>
        </p:txBody>
      </p:sp>
      <p:sp>
        <p:nvSpPr>
          <p:cNvPr id="35" name="Shape 32"/>
          <p:cNvSpPr/>
          <p:nvPr/>
        </p:nvSpPr>
        <p:spPr>
          <a:xfrm>
            <a:off x="6830568" y="3447288"/>
            <a:ext cx="1975104" cy="1207008"/>
          </a:xfrm>
          <a:prstGeom prst="rect">
            <a:avLst/>
          </a:prstGeom>
          <a:solidFill>
            <a:srgbClr val="0A1530"/>
          </a:solidFill>
          <a:ln/>
        </p:spPr>
      </p:sp>
      <p:sp>
        <p:nvSpPr>
          <p:cNvPr id="36" name="Text 33"/>
          <p:cNvSpPr/>
          <p:nvPr/>
        </p:nvSpPr>
        <p:spPr>
          <a:xfrm>
            <a:off x="6885432" y="347472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97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🤖 AI 활용</a:t>
            </a:r>
            <a:endParaRPr lang="en-US" sz="900" dirty="0"/>
          </a:p>
        </p:txBody>
      </p:sp>
      <p:sp>
        <p:nvSpPr>
          <p:cNvPr id="37" name="Text 34"/>
          <p:cNvSpPr/>
          <p:nvPr/>
        </p:nvSpPr>
        <p:spPr>
          <a:xfrm>
            <a:off x="6885432" y="3712464"/>
            <a:ext cx="1828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8C0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키워드 자동 입찰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A8C0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지역 맞춤 노출 최적화</a:t>
            </a:r>
            <a:endParaRPr lang="en-US" sz="1000" dirty="0"/>
          </a:p>
        </p:txBody>
      </p:sp>
      <p:sp>
        <p:nvSpPr>
          <p:cNvPr id="38" name="Shape 35"/>
          <p:cNvSpPr/>
          <p:nvPr/>
        </p:nvSpPr>
        <p:spPr>
          <a:xfrm>
            <a:off x="274320" y="4846320"/>
            <a:ext cx="8595360" cy="228600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39" name="Text 36"/>
          <p:cNvSpPr/>
          <p:nvPr/>
        </p:nvSpPr>
        <p:spPr>
          <a:xfrm>
            <a:off x="365760" y="484632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핵심 원칙 : 영업사원 1인당 자신의 SNS 채널에 AI 광고 소재를 직접 운용 — 개인 브랜드 = 현장 신뢰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41248"/>
            <a:ext cx="9144000" cy="50292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0"/>
            <a:ext cx="7315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05. 채널별 광고 전략 — 직투·DM·팩스·부동산</a:t>
            </a:r>
            <a:endParaRPr lang="en-US" sz="21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91440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74320" y="1005840"/>
            <a:ext cx="4206240" cy="1810512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274320" y="1005840"/>
            <a:ext cx="54864" cy="1810512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8" name="Shape 5"/>
          <p:cNvSpPr/>
          <p:nvPr/>
        </p:nvSpPr>
        <p:spPr>
          <a:xfrm>
            <a:off x="274320" y="1005840"/>
            <a:ext cx="4206240" cy="45720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9" name="Text 6"/>
          <p:cNvSpPr/>
          <p:nvPr/>
        </p:nvSpPr>
        <p:spPr>
          <a:xfrm>
            <a:off x="365760" y="1005840"/>
            <a:ext cx="4023360" cy="457200"/>
          </a:xfrm>
          <a:prstGeom prst="rect">
            <a:avLst/>
          </a:prstGeom>
          <a:noFill/>
          <a:ln/>
        </p:spPr>
        <p:txBody>
          <a:bodyPr wrap="square" lIns="101600" tIns="101600" rIns="101600" bIns="10160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🚶 직투 필드 영업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11480" y="1517904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🎯 타겟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411480" y="1682496"/>
            <a:ext cx="3886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청라·계양·서구·부평 영세업체 대표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11480" y="192024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📋 방법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411480" y="2084832"/>
            <a:ext cx="3886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1인당 담당구역 지정 → 주 2~3회 방문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명함 전달 → 얼굴 익히기 → 신뢰 구축 → 상담 유도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384048" y="2578608"/>
            <a:ext cx="3986784" cy="18288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5" name="Text 12"/>
          <p:cNvSpPr/>
          <p:nvPr/>
        </p:nvSpPr>
        <p:spPr>
          <a:xfrm>
            <a:off x="411480" y="2578608"/>
            <a:ext cx="3931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 인천 영세업체 대표는 '아는 사람'에게 계약</a:t>
            </a:r>
            <a:endParaRPr lang="en-US" sz="900" dirty="0"/>
          </a:p>
          <a:p>
            <a:pPr indent="0" marL="0">
              <a:buNone/>
            </a:pPr>
            <a:r>
              <a:rPr lang="en-US" sz="900" i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방문 횟수 = 계약 확률</a:t>
            </a:r>
            <a:endParaRPr lang="en-US" sz="900" dirty="0"/>
          </a:p>
        </p:txBody>
      </p:sp>
      <p:sp>
        <p:nvSpPr>
          <p:cNvPr id="16" name="Shape 13"/>
          <p:cNvSpPr/>
          <p:nvPr/>
        </p:nvSpPr>
        <p:spPr>
          <a:xfrm>
            <a:off x="274320" y="2971800"/>
            <a:ext cx="4206240" cy="1810512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274320" y="2971800"/>
            <a:ext cx="54864" cy="1810512"/>
          </a:xfrm>
          <a:prstGeom prst="rect">
            <a:avLst/>
          </a:prstGeom>
          <a:solidFill>
            <a:srgbClr val="2E5FA3"/>
          </a:solidFill>
          <a:ln/>
        </p:spPr>
      </p:sp>
      <p:sp>
        <p:nvSpPr>
          <p:cNvPr id="18" name="Shape 15"/>
          <p:cNvSpPr/>
          <p:nvPr/>
        </p:nvSpPr>
        <p:spPr>
          <a:xfrm>
            <a:off x="274320" y="2971800"/>
            <a:ext cx="4206240" cy="457200"/>
          </a:xfrm>
          <a:prstGeom prst="rect">
            <a:avLst/>
          </a:prstGeom>
          <a:solidFill>
            <a:srgbClr val="2E5FA3"/>
          </a:solidFill>
          <a:ln/>
        </p:spPr>
      </p:sp>
      <p:sp>
        <p:nvSpPr>
          <p:cNvPr id="19" name="Text 16"/>
          <p:cNvSpPr/>
          <p:nvPr/>
        </p:nvSpPr>
        <p:spPr>
          <a:xfrm>
            <a:off x="365760" y="2971800"/>
            <a:ext cx="4023360" cy="457200"/>
          </a:xfrm>
          <a:prstGeom prst="rect">
            <a:avLst/>
          </a:prstGeom>
          <a:noFill/>
          <a:ln/>
        </p:spPr>
        <p:txBody>
          <a:bodyPr wrap="square" lIns="101600" tIns="101600" rIns="101600" bIns="10160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📮 DM 직접 발송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11480" y="3483864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5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🎯 타겟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411480" y="3648456"/>
            <a:ext cx="3886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인천 제조업·물류업 중소기업 대표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411480" y="388620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5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📋 방법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411480" y="4050792"/>
            <a:ext cx="3886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타겟 DB 확보 → 분양 조건 안내 DM 발송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특가 조건 강조 + 현장 방문 유도 쿠폰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384048" y="4544568"/>
            <a:ext cx="3986784" cy="18288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25" name="Text 22"/>
          <p:cNvSpPr/>
          <p:nvPr/>
        </p:nvSpPr>
        <p:spPr>
          <a:xfrm>
            <a:off x="411480" y="4544568"/>
            <a:ext cx="3931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 ALT 2·3 조건 명시로 리스크 해소 메시지</a:t>
            </a:r>
            <a:endParaRPr lang="en-US" sz="900" dirty="0"/>
          </a:p>
          <a:p>
            <a:pPr indent="0" marL="0">
              <a:buNone/>
            </a:pPr>
            <a:r>
              <a:rPr lang="en-US" sz="900" i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'잔금 30% 대여 가능' 강조</a:t>
            </a:r>
            <a:endParaRPr lang="en-US" sz="900" dirty="0"/>
          </a:p>
        </p:txBody>
      </p:sp>
      <p:sp>
        <p:nvSpPr>
          <p:cNvPr id="26" name="Shape 23"/>
          <p:cNvSpPr/>
          <p:nvPr/>
        </p:nvSpPr>
        <p:spPr>
          <a:xfrm>
            <a:off x="4709160" y="1005840"/>
            <a:ext cx="4206240" cy="1810512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7" name="Shape 24"/>
          <p:cNvSpPr/>
          <p:nvPr/>
        </p:nvSpPr>
        <p:spPr>
          <a:xfrm>
            <a:off x="4709160" y="1005840"/>
            <a:ext cx="54864" cy="1810512"/>
          </a:xfrm>
          <a:prstGeom prst="rect">
            <a:avLst/>
          </a:prstGeom>
          <a:solidFill>
            <a:srgbClr val="D4711A"/>
          </a:solidFill>
          <a:ln/>
        </p:spPr>
      </p:sp>
      <p:sp>
        <p:nvSpPr>
          <p:cNvPr id="28" name="Shape 25"/>
          <p:cNvSpPr/>
          <p:nvPr/>
        </p:nvSpPr>
        <p:spPr>
          <a:xfrm>
            <a:off x="4709160" y="1005840"/>
            <a:ext cx="4206240" cy="457200"/>
          </a:xfrm>
          <a:prstGeom prst="rect">
            <a:avLst/>
          </a:prstGeom>
          <a:solidFill>
            <a:srgbClr val="D4711A"/>
          </a:solidFill>
          <a:ln/>
        </p:spPr>
      </p:sp>
      <p:sp>
        <p:nvSpPr>
          <p:cNvPr id="29" name="Text 26"/>
          <p:cNvSpPr/>
          <p:nvPr/>
        </p:nvSpPr>
        <p:spPr>
          <a:xfrm>
            <a:off x="4800600" y="1005840"/>
            <a:ext cx="4023360" cy="457200"/>
          </a:xfrm>
          <a:prstGeom prst="rect">
            <a:avLst/>
          </a:prstGeom>
          <a:noFill/>
          <a:ln/>
        </p:spPr>
        <p:txBody>
          <a:bodyPr wrap="square" lIns="101600" tIns="101600" rIns="101600" bIns="10160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📠 팩스 마케팅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4846320" y="1517904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471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🎯 타겟</a:t>
            </a:r>
            <a:endParaRPr lang="en-US" sz="900" dirty="0"/>
          </a:p>
        </p:txBody>
      </p:sp>
      <p:sp>
        <p:nvSpPr>
          <p:cNvPr id="31" name="Text 28"/>
          <p:cNvSpPr/>
          <p:nvPr/>
        </p:nvSpPr>
        <p:spPr>
          <a:xfrm>
            <a:off x="4846320" y="1682496"/>
            <a:ext cx="3886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인천 산업단지 입주 기업·제조공장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4846320" y="192024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471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📋 방법</a:t>
            </a:r>
            <a:endParaRPr lang="en-US" sz="900" dirty="0"/>
          </a:p>
        </p:txBody>
      </p:sp>
      <p:sp>
        <p:nvSpPr>
          <p:cNvPr id="33" name="Text 30"/>
          <p:cNvSpPr/>
          <p:nvPr/>
        </p:nvSpPr>
        <p:spPr>
          <a:xfrm>
            <a:off x="4846320" y="2084832"/>
            <a:ext cx="3886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인천 산업단지 DB 기반 팩스 일괄 발송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주 1회 / 분양 조건 요약 1장 형태</a:t>
            </a:r>
            <a:endParaRPr lang="en-US" sz="1000" dirty="0"/>
          </a:p>
        </p:txBody>
      </p:sp>
      <p:sp>
        <p:nvSpPr>
          <p:cNvPr id="34" name="Shape 31"/>
          <p:cNvSpPr/>
          <p:nvPr/>
        </p:nvSpPr>
        <p:spPr>
          <a:xfrm>
            <a:off x="4818888" y="2578608"/>
            <a:ext cx="3986784" cy="18288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5" name="Text 32"/>
          <p:cNvSpPr/>
          <p:nvPr/>
        </p:nvSpPr>
        <p:spPr>
          <a:xfrm>
            <a:off x="4846320" y="2578608"/>
            <a:ext cx="3931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 중소 제조업체 대표 팩스 수신율 여전히 高</a:t>
            </a:r>
            <a:endParaRPr lang="en-US" sz="900" dirty="0"/>
          </a:p>
          <a:p>
            <a:pPr indent="0" marL="0">
              <a:buNone/>
            </a:pPr>
            <a:r>
              <a:rPr lang="en-US" sz="900" i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비용 대비 효율 우수한 보조 채널</a:t>
            </a:r>
            <a:endParaRPr lang="en-US" sz="900" dirty="0"/>
          </a:p>
        </p:txBody>
      </p:sp>
      <p:sp>
        <p:nvSpPr>
          <p:cNvPr id="36" name="Shape 33"/>
          <p:cNvSpPr/>
          <p:nvPr/>
        </p:nvSpPr>
        <p:spPr>
          <a:xfrm>
            <a:off x="4709160" y="2971800"/>
            <a:ext cx="4206240" cy="1810512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7" name="Shape 34"/>
          <p:cNvSpPr/>
          <p:nvPr/>
        </p:nvSpPr>
        <p:spPr>
          <a:xfrm>
            <a:off x="4709160" y="2971800"/>
            <a:ext cx="54864" cy="1810512"/>
          </a:xfrm>
          <a:prstGeom prst="rect">
            <a:avLst/>
          </a:prstGeom>
          <a:solidFill>
            <a:srgbClr val="1A7A4A"/>
          </a:solidFill>
          <a:ln/>
        </p:spPr>
      </p:sp>
      <p:sp>
        <p:nvSpPr>
          <p:cNvPr id="38" name="Shape 35"/>
          <p:cNvSpPr/>
          <p:nvPr/>
        </p:nvSpPr>
        <p:spPr>
          <a:xfrm>
            <a:off x="4709160" y="2971800"/>
            <a:ext cx="4206240" cy="457200"/>
          </a:xfrm>
          <a:prstGeom prst="rect">
            <a:avLst/>
          </a:prstGeom>
          <a:solidFill>
            <a:srgbClr val="1A7A4A"/>
          </a:solidFill>
          <a:ln/>
        </p:spPr>
      </p:sp>
      <p:sp>
        <p:nvSpPr>
          <p:cNvPr id="39" name="Text 36"/>
          <p:cNvSpPr/>
          <p:nvPr/>
        </p:nvSpPr>
        <p:spPr>
          <a:xfrm>
            <a:off x="4800600" y="2971800"/>
            <a:ext cx="4023360" cy="457200"/>
          </a:xfrm>
          <a:prstGeom prst="rect">
            <a:avLst/>
          </a:prstGeom>
          <a:noFill/>
          <a:ln/>
        </p:spPr>
        <p:txBody>
          <a:bodyPr wrap="square" lIns="101600" tIns="101600" rIns="101600" bIns="10160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🏠 부동산 채널 연계</a:t>
            </a:r>
            <a:endParaRPr lang="en-US" sz="1400" dirty="0"/>
          </a:p>
        </p:txBody>
      </p:sp>
      <p:sp>
        <p:nvSpPr>
          <p:cNvPr id="40" name="Text 37"/>
          <p:cNvSpPr/>
          <p:nvPr/>
        </p:nvSpPr>
        <p:spPr>
          <a:xfrm>
            <a:off x="4846320" y="3483864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A7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🎯 타겟</a:t>
            </a:r>
            <a:endParaRPr lang="en-US" sz="900" dirty="0"/>
          </a:p>
        </p:txBody>
      </p:sp>
      <p:sp>
        <p:nvSpPr>
          <p:cNvPr id="41" name="Text 38"/>
          <p:cNvSpPr/>
          <p:nvPr/>
        </p:nvSpPr>
        <p:spPr>
          <a:xfrm>
            <a:off x="4846320" y="3648456"/>
            <a:ext cx="3886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청라·인천 공인중개사 및 산업용 부동산</a:t>
            </a:r>
            <a:endParaRPr lang="en-US" sz="1050" dirty="0"/>
          </a:p>
        </p:txBody>
      </p:sp>
      <p:sp>
        <p:nvSpPr>
          <p:cNvPr id="42" name="Text 39"/>
          <p:cNvSpPr/>
          <p:nvPr/>
        </p:nvSpPr>
        <p:spPr>
          <a:xfrm>
            <a:off x="4846320" y="388620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A7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📋 방법</a:t>
            </a:r>
            <a:endParaRPr lang="en-US" sz="900" dirty="0"/>
          </a:p>
        </p:txBody>
      </p:sp>
      <p:sp>
        <p:nvSpPr>
          <p:cNvPr id="43" name="Text 40"/>
          <p:cNvSpPr/>
          <p:nvPr/>
        </p:nvSpPr>
        <p:spPr>
          <a:xfrm>
            <a:off x="4846320" y="4050792"/>
            <a:ext cx="3886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인근 공인중개사 DB 구축 → 수수료 조건 안내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매물 공유 플랫폼 등록 (밸류맵·부동산R114 등)</a:t>
            </a:r>
            <a:endParaRPr lang="en-US" sz="1000" dirty="0"/>
          </a:p>
        </p:txBody>
      </p:sp>
      <p:sp>
        <p:nvSpPr>
          <p:cNvPr id="44" name="Shape 41"/>
          <p:cNvSpPr/>
          <p:nvPr/>
        </p:nvSpPr>
        <p:spPr>
          <a:xfrm>
            <a:off x="4818888" y="4544568"/>
            <a:ext cx="3986784" cy="18288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5" name="Text 42"/>
          <p:cNvSpPr/>
          <p:nvPr/>
        </p:nvSpPr>
        <p:spPr>
          <a:xfrm>
            <a:off x="4846320" y="4544568"/>
            <a:ext cx="3931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 중개사 수수료 구조 명확히 제시</a:t>
            </a:r>
            <a:endParaRPr lang="en-US" sz="900" dirty="0"/>
          </a:p>
          <a:p>
            <a:pPr indent="0" marL="0">
              <a:buNone/>
            </a:pPr>
            <a:r>
              <a:rPr lang="en-US" sz="900" i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부동산 통한 투자자 수요 별도 공략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41248"/>
            <a:ext cx="9144000" cy="50292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0"/>
            <a:ext cx="7315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06. 1인당 광고 예산 및 지원금 계획</a:t>
            </a:r>
            <a:endParaRPr lang="en-US" sz="21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91440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74320" y="987552"/>
            <a:ext cx="8595360" cy="384048"/>
          </a:xfrm>
          <a:prstGeom prst="rect">
            <a:avLst/>
          </a:prstGeom>
          <a:solidFill>
            <a:srgbClr val="182B52"/>
          </a:solidFill>
          <a:ln/>
        </p:spPr>
      </p:sp>
      <p:sp>
        <p:nvSpPr>
          <p:cNvPr id="7" name="Shape 4"/>
          <p:cNvSpPr/>
          <p:nvPr/>
        </p:nvSpPr>
        <p:spPr>
          <a:xfrm>
            <a:off x="274320" y="987552"/>
            <a:ext cx="54864" cy="384048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8" name="Text 5"/>
          <p:cNvSpPr/>
          <p:nvPr/>
        </p:nvSpPr>
        <p:spPr>
          <a:xfrm>
            <a:off x="411480" y="987552"/>
            <a:ext cx="8321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dirty="0">
                <a:solidFill>
                  <a:srgbClr val="E8B9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📌  영업사원 본인이 SNS 광고를 직접 운용 — 본부에서 월 지원금 지급 + 성과 연동 추가 지원</a:t>
            </a:r>
            <a:endParaRPr lang="en-US" sz="115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74320" y="1444752"/>
          <a:ext cx="8595360" cy="3017520"/>
        </p:xfrm>
        <a:graphic>
          <a:graphicData uri="http://schemas.openxmlformats.org/drawingml/2006/table">
            <a:tbl>
              <a:tblPr/>
              <a:tblGrid>
                <a:gridCol w="1828800"/>
                <a:gridCol w="1645920"/>
                <a:gridCol w="1645920"/>
                <a:gridCol w="1737360"/>
                <a:gridCol w="1737360"/>
              </a:tblGrid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구분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기본 지원금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(본부 지급)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자비 추가 투자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(권장)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월 총 집행액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(1인 기준)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비고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인스타그램 광고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10~30만원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30~50만원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릴스·스토리 위주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유튜브 광고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15만원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5~20만원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20~35만원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현장 체험 영상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메타 (페이스북)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15만원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5~20만원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20~35만원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리타겟팅 집중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네이버·카카오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5~10만원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15~20만원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지역 검색 키워드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DM 발송 비용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인쇄+발송 실비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팩스 발송 비용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월 500건 기준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현수막·명함 등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A234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소모품 실비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합  계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C997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75만원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C997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25~80만원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C997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100~155만원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C9973A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⭐ 성과 시 추가 지원</a:t>
                      </a:r>
                      <a:endParaRPr lang="en-US" sz="10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3E"/>
                    </a:solidFill>
                  </a:tcPr>
                </a:tc>
              </a:tr>
            </a:tbl>
          </a:graphicData>
        </a:graphic>
      </p:graphicFrame>
      <p:sp>
        <p:nvSpPr>
          <p:cNvPr id="10" name="Shape 6"/>
          <p:cNvSpPr/>
          <p:nvPr/>
        </p:nvSpPr>
        <p:spPr>
          <a:xfrm>
            <a:off x="274320" y="4572000"/>
            <a:ext cx="4114800" cy="438912"/>
          </a:xfrm>
          <a:prstGeom prst="rect">
            <a:avLst/>
          </a:prstGeom>
          <a:solidFill>
            <a:srgbClr val="1A7A4A"/>
          </a:solidFill>
          <a:ln/>
        </p:spPr>
      </p:sp>
      <p:sp>
        <p:nvSpPr>
          <p:cNvPr id="11" name="Text 7"/>
          <p:cNvSpPr/>
          <p:nvPr/>
        </p:nvSpPr>
        <p:spPr>
          <a:xfrm>
            <a:off x="365760" y="4572000"/>
            <a:ext cx="3931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🏆  계약 1건당 추가 인센티브 광고비 50만원 지원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4754880" y="4572000"/>
            <a:ext cx="4114800" cy="438912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3" name="Text 9"/>
          <p:cNvSpPr/>
          <p:nvPr/>
        </p:nvSpPr>
        <p:spPr>
          <a:xfrm>
            <a:off x="4846320" y="4572000"/>
            <a:ext cx="3931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⚡  미끼물량 계약 시 광고비 지원 2배 적용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41248"/>
            <a:ext cx="9144000" cy="50292"/>
          </a:xfrm>
          <a:prstGeom prst="rect">
            <a:avLst/>
          </a:prstGeom>
          <a:solidFill>
            <a:srgbClr val="C9973A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0"/>
            <a:ext cx="7315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07. 인천 지역 공략 타겟 및 필드 영업 전략</a:t>
            </a:r>
            <a:endParaRPr lang="en-US" sz="21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91440"/>
            <a:ext cx="658368" cy="65836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74320" y="1005840"/>
            <a:ext cx="4572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인천 지역별 공략 우선순위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274320" y="1417320"/>
            <a:ext cx="4572000" cy="548640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274320" y="1417320"/>
            <a:ext cx="54864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9" name="Text 6"/>
          <p:cNvSpPr/>
          <p:nvPr/>
        </p:nvSpPr>
        <p:spPr>
          <a:xfrm>
            <a:off x="384048" y="1435608"/>
            <a:ext cx="822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★★★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384048" y="1664208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청라국제도시·서구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2148840" y="1481328"/>
            <a:ext cx="2560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현장 인접 최우선 / 업체 대표 직접 방문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274320" y="2039112"/>
            <a:ext cx="4572000" cy="548640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274320" y="2039112"/>
            <a:ext cx="54864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4" name="Text 11"/>
          <p:cNvSpPr/>
          <p:nvPr/>
        </p:nvSpPr>
        <p:spPr>
          <a:xfrm>
            <a:off x="384048" y="2057400"/>
            <a:ext cx="822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★★★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384048" y="2286000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부평·계양 산업단지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2148840" y="2103120"/>
            <a:ext cx="2560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제조·물류업체 밀집 / 팩스+직투 병행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74320" y="2660904"/>
            <a:ext cx="4572000" cy="548640"/>
          </a:xfrm>
          <a:prstGeom prst="rect">
            <a:avLst/>
          </a:prstGeom>
          <a:solidFill>
            <a:srgbClr val="FFF5EE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274320" y="2660904"/>
            <a:ext cx="54864" cy="548640"/>
          </a:xfrm>
          <a:prstGeom prst="rect">
            <a:avLst/>
          </a:prstGeom>
          <a:solidFill>
            <a:srgbClr val="D4711A"/>
          </a:solidFill>
          <a:ln/>
        </p:spPr>
      </p:sp>
      <p:sp>
        <p:nvSpPr>
          <p:cNvPr id="19" name="Text 16"/>
          <p:cNvSpPr/>
          <p:nvPr/>
        </p:nvSpPr>
        <p:spPr>
          <a:xfrm>
            <a:off x="384048" y="2679192"/>
            <a:ext cx="822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471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★★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384048" y="2907792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남동·주안 공단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2148840" y="2724912"/>
            <a:ext cx="2560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인천 최대 산업단지 / DM+부동산 활용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274320" y="3282696"/>
            <a:ext cx="4572000" cy="548640"/>
          </a:xfrm>
          <a:prstGeom prst="rect">
            <a:avLst/>
          </a:prstGeom>
          <a:solidFill>
            <a:srgbClr val="FFF5EE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274320" y="3282696"/>
            <a:ext cx="54864" cy="548640"/>
          </a:xfrm>
          <a:prstGeom prst="rect">
            <a:avLst/>
          </a:prstGeom>
          <a:solidFill>
            <a:srgbClr val="D4711A"/>
          </a:solidFill>
          <a:ln/>
        </p:spPr>
      </p:sp>
      <p:sp>
        <p:nvSpPr>
          <p:cNvPr id="24" name="Text 21"/>
          <p:cNvSpPr/>
          <p:nvPr/>
        </p:nvSpPr>
        <p:spPr>
          <a:xfrm>
            <a:off x="384048" y="3300984"/>
            <a:ext cx="822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471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★★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384048" y="3529584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인천 중구·동구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2148840" y="3346704"/>
            <a:ext cx="2560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항만 물류 관련 업체 / 공항 접근성 강조</a:t>
            </a:r>
            <a:endParaRPr lang="en-US" sz="1000" dirty="0"/>
          </a:p>
        </p:txBody>
      </p:sp>
      <p:sp>
        <p:nvSpPr>
          <p:cNvPr id="27" name="Shape 24"/>
          <p:cNvSpPr/>
          <p:nvPr/>
        </p:nvSpPr>
        <p:spPr>
          <a:xfrm>
            <a:off x="274320" y="3904488"/>
            <a:ext cx="4572000" cy="548640"/>
          </a:xfrm>
          <a:prstGeom prst="rect">
            <a:avLst/>
          </a:prstGeom>
          <a:solidFill>
            <a:srgbClr val="F0F4FF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8" name="Shape 25"/>
          <p:cNvSpPr/>
          <p:nvPr/>
        </p:nvSpPr>
        <p:spPr>
          <a:xfrm>
            <a:off x="274320" y="3904488"/>
            <a:ext cx="54864" cy="548640"/>
          </a:xfrm>
          <a:prstGeom prst="rect">
            <a:avLst/>
          </a:prstGeom>
          <a:solidFill>
            <a:srgbClr val="2E5FA3"/>
          </a:solidFill>
          <a:ln/>
        </p:spPr>
      </p:sp>
      <p:sp>
        <p:nvSpPr>
          <p:cNvPr id="29" name="Text 26"/>
          <p:cNvSpPr/>
          <p:nvPr/>
        </p:nvSpPr>
        <p:spPr>
          <a:xfrm>
            <a:off x="384048" y="3922776"/>
            <a:ext cx="822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2E5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★</a:t>
            </a:r>
            <a:endParaRPr lang="en-US" sz="1100" dirty="0"/>
          </a:p>
        </p:txBody>
      </p:sp>
      <p:sp>
        <p:nvSpPr>
          <p:cNvPr id="30" name="Text 27"/>
          <p:cNvSpPr/>
          <p:nvPr/>
        </p:nvSpPr>
        <p:spPr>
          <a:xfrm>
            <a:off x="384048" y="4151376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시흥·부천·김포</a:t>
            </a:r>
            <a:endParaRPr lang="en-US" sz="1100" dirty="0"/>
          </a:p>
        </p:txBody>
      </p:sp>
      <p:sp>
        <p:nvSpPr>
          <p:cNvPr id="31" name="Text 28"/>
          <p:cNvSpPr/>
          <p:nvPr/>
        </p:nvSpPr>
        <p:spPr>
          <a:xfrm>
            <a:off x="2148840" y="3968496"/>
            <a:ext cx="2560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수도권 인접 확장 공략 / SNS 광고 위주</a:t>
            </a:r>
            <a:endParaRPr lang="en-US" sz="1000" dirty="0"/>
          </a:p>
        </p:txBody>
      </p:sp>
      <p:sp>
        <p:nvSpPr>
          <p:cNvPr id="32" name="Text 29"/>
          <p:cNvSpPr/>
          <p:nvPr/>
        </p:nvSpPr>
        <p:spPr>
          <a:xfrm>
            <a:off x="5120640" y="1005840"/>
            <a:ext cx="3657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직투 필드 영업 실행 원칙</a:t>
            </a:r>
            <a:endParaRPr lang="en-US" sz="1400" dirty="0"/>
          </a:p>
        </p:txBody>
      </p:sp>
      <p:sp>
        <p:nvSpPr>
          <p:cNvPr id="33" name="Shape 30"/>
          <p:cNvSpPr/>
          <p:nvPr/>
        </p:nvSpPr>
        <p:spPr>
          <a:xfrm>
            <a:off x="5120640" y="1417320"/>
            <a:ext cx="3749040" cy="749808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4" name="Shape 31"/>
          <p:cNvSpPr/>
          <p:nvPr/>
        </p:nvSpPr>
        <p:spPr>
          <a:xfrm>
            <a:off x="5120640" y="1417320"/>
            <a:ext cx="475488" cy="749808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35" name="Text 32"/>
          <p:cNvSpPr/>
          <p:nvPr/>
        </p:nvSpPr>
        <p:spPr>
          <a:xfrm>
            <a:off x="5120640" y="1417320"/>
            <a:ext cx="47548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C9973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①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5669280" y="1444752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1인 1구역 담당제</a:t>
            </a:r>
            <a:endParaRPr lang="en-US" sz="1200" dirty="0"/>
          </a:p>
        </p:txBody>
      </p:sp>
      <p:sp>
        <p:nvSpPr>
          <p:cNvPr id="37" name="Text 34"/>
          <p:cNvSpPr/>
          <p:nvPr/>
        </p:nvSpPr>
        <p:spPr>
          <a:xfrm>
            <a:off x="5669280" y="1719072"/>
            <a:ext cx="3108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영업사원별 담당 지역 고정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이동 낭비 없이 집중 관리</a:t>
            </a:r>
            <a:endParaRPr lang="en-US" sz="1000" dirty="0"/>
          </a:p>
        </p:txBody>
      </p:sp>
      <p:sp>
        <p:nvSpPr>
          <p:cNvPr id="38" name="Shape 35"/>
          <p:cNvSpPr/>
          <p:nvPr/>
        </p:nvSpPr>
        <p:spPr>
          <a:xfrm>
            <a:off x="5120640" y="2286000"/>
            <a:ext cx="3749040" cy="749808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9" name="Shape 36"/>
          <p:cNvSpPr/>
          <p:nvPr/>
        </p:nvSpPr>
        <p:spPr>
          <a:xfrm>
            <a:off x="5120640" y="2286000"/>
            <a:ext cx="475488" cy="749808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40" name="Text 37"/>
          <p:cNvSpPr/>
          <p:nvPr/>
        </p:nvSpPr>
        <p:spPr>
          <a:xfrm>
            <a:off x="5120640" y="2286000"/>
            <a:ext cx="47548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C9973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②</a:t>
            </a:r>
            <a:endParaRPr lang="en-US" sz="1800" dirty="0"/>
          </a:p>
        </p:txBody>
      </p:sp>
      <p:sp>
        <p:nvSpPr>
          <p:cNvPr id="41" name="Text 38"/>
          <p:cNvSpPr/>
          <p:nvPr/>
        </p:nvSpPr>
        <p:spPr>
          <a:xfrm>
            <a:off x="5669280" y="2313432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주 2~3회 재방문</a:t>
            </a:r>
            <a:endParaRPr lang="en-US" sz="1200" dirty="0"/>
          </a:p>
        </p:txBody>
      </p:sp>
      <p:sp>
        <p:nvSpPr>
          <p:cNvPr id="42" name="Text 39"/>
          <p:cNvSpPr/>
          <p:nvPr/>
        </p:nvSpPr>
        <p:spPr>
          <a:xfrm>
            <a:off x="5669280" y="2587752"/>
            <a:ext cx="3108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첫 방문 → 명함 → 재방문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얼굴 익히기 완성까지 지속</a:t>
            </a:r>
            <a:endParaRPr lang="en-US" sz="1000" dirty="0"/>
          </a:p>
        </p:txBody>
      </p:sp>
      <p:sp>
        <p:nvSpPr>
          <p:cNvPr id="43" name="Shape 40"/>
          <p:cNvSpPr/>
          <p:nvPr/>
        </p:nvSpPr>
        <p:spPr>
          <a:xfrm>
            <a:off x="5120640" y="3154680"/>
            <a:ext cx="3749040" cy="749808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4" name="Shape 41"/>
          <p:cNvSpPr/>
          <p:nvPr/>
        </p:nvSpPr>
        <p:spPr>
          <a:xfrm>
            <a:off x="5120640" y="3154680"/>
            <a:ext cx="475488" cy="749808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45" name="Text 42"/>
          <p:cNvSpPr/>
          <p:nvPr/>
        </p:nvSpPr>
        <p:spPr>
          <a:xfrm>
            <a:off x="5120640" y="3154680"/>
            <a:ext cx="47548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C9973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③</a:t>
            </a:r>
            <a:endParaRPr lang="en-US" sz="1800" dirty="0"/>
          </a:p>
        </p:txBody>
      </p:sp>
      <p:sp>
        <p:nvSpPr>
          <p:cNvPr id="46" name="Text 43"/>
          <p:cNvSpPr/>
          <p:nvPr/>
        </p:nvSpPr>
        <p:spPr>
          <a:xfrm>
            <a:off x="5669280" y="3182112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방문 일지 필수 작성</a:t>
            </a:r>
            <a:endParaRPr lang="en-US" sz="1200" dirty="0"/>
          </a:p>
        </p:txBody>
      </p:sp>
      <p:sp>
        <p:nvSpPr>
          <p:cNvPr id="47" name="Text 44"/>
          <p:cNvSpPr/>
          <p:nvPr/>
        </p:nvSpPr>
        <p:spPr>
          <a:xfrm>
            <a:off x="5669280" y="3456432"/>
            <a:ext cx="3108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일별 방문처·반응 기록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주간 보고로 데이터 누적</a:t>
            </a:r>
            <a:endParaRPr lang="en-US" sz="1000" dirty="0"/>
          </a:p>
        </p:txBody>
      </p:sp>
      <p:sp>
        <p:nvSpPr>
          <p:cNvPr id="48" name="Shape 45"/>
          <p:cNvSpPr/>
          <p:nvPr/>
        </p:nvSpPr>
        <p:spPr>
          <a:xfrm>
            <a:off x="5120640" y="4023360"/>
            <a:ext cx="3749040" cy="749808"/>
          </a:xfrm>
          <a:prstGeom prst="rect">
            <a:avLst/>
          </a:prstGeom>
          <a:solidFill>
            <a:srgbClr val="F4F6FA"/>
          </a:solidFill>
          <a:ln/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9" name="Shape 46"/>
          <p:cNvSpPr/>
          <p:nvPr/>
        </p:nvSpPr>
        <p:spPr>
          <a:xfrm>
            <a:off x="5120640" y="4023360"/>
            <a:ext cx="475488" cy="749808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50" name="Text 47"/>
          <p:cNvSpPr/>
          <p:nvPr/>
        </p:nvSpPr>
        <p:spPr>
          <a:xfrm>
            <a:off x="5120640" y="4023360"/>
            <a:ext cx="47548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C9973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④</a:t>
            </a:r>
            <a:endParaRPr lang="en-US" sz="1800" dirty="0"/>
          </a:p>
        </p:txBody>
      </p:sp>
      <p:sp>
        <p:nvSpPr>
          <p:cNvPr id="51" name="Text 48"/>
          <p:cNvSpPr/>
          <p:nvPr/>
        </p:nvSpPr>
        <p:spPr>
          <a:xfrm>
            <a:off x="5669280" y="4050792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D1B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 조건 숙지 필수</a:t>
            </a:r>
            <a:endParaRPr lang="en-US" sz="1200" dirty="0"/>
          </a:p>
        </p:txBody>
      </p:sp>
      <p:sp>
        <p:nvSpPr>
          <p:cNvPr id="52" name="Text 49"/>
          <p:cNvSpPr/>
          <p:nvPr/>
        </p:nvSpPr>
        <p:spPr>
          <a:xfrm>
            <a:off x="5669280" y="4325112"/>
            <a:ext cx="3108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1·2·3 조건 현장 설명 가능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8A97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고객 상황별 맞춤 제안</a:t>
            </a:r>
            <a:endParaRPr lang="en-US" sz="1000" dirty="0"/>
          </a:p>
        </p:txBody>
      </p:sp>
      <p:sp>
        <p:nvSpPr>
          <p:cNvPr id="53" name="Shape 50"/>
          <p:cNvSpPr/>
          <p:nvPr/>
        </p:nvSpPr>
        <p:spPr>
          <a:xfrm>
            <a:off x="274320" y="4846320"/>
            <a:ext cx="8595360" cy="219456"/>
          </a:xfrm>
          <a:prstGeom prst="rect">
            <a:avLst/>
          </a:prstGeom>
          <a:solidFill>
            <a:srgbClr val="0D1B3E"/>
          </a:solidFill>
          <a:ln/>
        </p:spPr>
      </p:sp>
      <p:sp>
        <p:nvSpPr>
          <p:cNvPr id="54" name="Text 51"/>
          <p:cNvSpPr/>
          <p:nvPr/>
        </p:nvSpPr>
        <p:spPr>
          <a:xfrm>
            <a:off x="365760" y="4846320"/>
            <a:ext cx="841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997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인천 영업의 핵심 : 광고는 문을 열고, 발로 뛰는 사람이 계약을 닫는다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2026-04-30T02:22:26Z</dcterms:created>
  <dcterms:modified xsi:type="dcterms:W3CDTF">2026-04-30T02:22:26Z</dcterms:modified>
</cp:coreProperties>
</file>